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67" r:id="rId4"/>
    <p:sldId id="258" r:id="rId5"/>
    <p:sldId id="257" r:id="rId6"/>
    <p:sldId id="266" r:id="rId7"/>
    <p:sldId id="259" r:id="rId8"/>
    <p:sldId id="285" r:id="rId9"/>
    <p:sldId id="286" r:id="rId10"/>
    <p:sldId id="287" r:id="rId11"/>
    <p:sldId id="288" r:id="rId12"/>
    <p:sldId id="289" r:id="rId13"/>
    <p:sldId id="284" r:id="rId14"/>
    <p:sldId id="290" r:id="rId15"/>
    <p:sldId id="276" r:id="rId16"/>
    <p:sldId id="273" r:id="rId17"/>
    <p:sldId id="291" r:id="rId18"/>
    <p:sldId id="281" r:id="rId19"/>
    <p:sldId id="282" r:id="rId20"/>
    <p:sldId id="283" r:id="rId21"/>
    <p:sldId id="294" r:id="rId22"/>
    <p:sldId id="295" r:id="rId23"/>
    <p:sldId id="280"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86406" autoAdjust="0"/>
  </p:normalViewPr>
  <p:slideViewPr>
    <p:cSldViewPr snapToGrid="0">
      <p:cViewPr>
        <p:scale>
          <a:sx n="60" d="100"/>
          <a:sy n="60" d="100"/>
        </p:scale>
        <p:origin x="-96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2233A50-01A3-4209-A2AC-3B089B7B3BF8}" type="datetimeFigureOut">
              <a:rPr lang="ar-EG" smtClean="0"/>
              <a:t>15/10/1446</a:t>
            </a:fld>
            <a:endParaRPr lang="ar-E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4F535FD-174A-4B87-A04C-AD4B7C24A09C}" type="slidenum">
              <a:rPr lang="ar-EG" smtClean="0"/>
              <a:t>‹#›</a:t>
            </a:fld>
            <a:endParaRPr lang="ar-EG"/>
          </a:p>
        </p:txBody>
      </p:sp>
    </p:spTree>
    <p:extLst>
      <p:ext uri="{BB962C8B-B14F-4D97-AF65-F5344CB8AC3E}">
        <p14:creationId xmlns:p14="http://schemas.microsoft.com/office/powerpoint/2010/main" val="30194894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04F535FD-174A-4B87-A04C-AD4B7C24A09C}" type="slidenum">
              <a:rPr lang="ar-EG" smtClean="0"/>
              <a:t>1</a:t>
            </a:fld>
            <a:endParaRPr lang="ar-EG"/>
          </a:p>
        </p:txBody>
      </p:sp>
    </p:spTree>
    <p:extLst>
      <p:ext uri="{BB962C8B-B14F-4D97-AF65-F5344CB8AC3E}">
        <p14:creationId xmlns:p14="http://schemas.microsoft.com/office/powerpoint/2010/main" val="285573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8903BE-BE0E-E291-64E9-E36641D11D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173657-7746-A5D4-BE90-67193ACAA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F5492B1-49B2-1A63-3769-296056BE13AF}"/>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5" name="Footer Placeholder 4">
            <a:extLst>
              <a:ext uri="{FF2B5EF4-FFF2-40B4-BE49-F238E27FC236}">
                <a16:creationId xmlns:a16="http://schemas.microsoft.com/office/drawing/2014/main" xmlns="" id="{2DFD1229-A708-45BB-91B5-203576858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065117-F87E-363B-9766-C7E5D151AE35}"/>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383700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69BB1-9910-1F79-7912-6EA2FDACF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AC05ED2-9D49-AE89-3C1D-C579D2945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28AF17-E1D4-D0F3-1B1E-01726F51D231}"/>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5" name="Footer Placeholder 4">
            <a:extLst>
              <a:ext uri="{FF2B5EF4-FFF2-40B4-BE49-F238E27FC236}">
                <a16:creationId xmlns:a16="http://schemas.microsoft.com/office/drawing/2014/main" xmlns="" id="{716E5873-FA28-A84A-29F9-BFC379D6A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3F6640-D241-B46B-A651-79D0A44EEBDA}"/>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428401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B1F94BB-DD88-085B-5CE1-ECE998765D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083DFF7-3E5C-196F-F6A2-F304844EA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AF0970-FBD2-CE8C-7C26-127CBA7519E2}"/>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5" name="Footer Placeholder 4">
            <a:extLst>
              <a:ext uri="{FF2B5EF4-FFF2-40B4-BE49-F238E27FC236}">
                <a16:creationId xmlns:a16="http://schemas.microsoft.com/office/drawing/2014/main" xmlns="" id="{8C8B3FFF-E2CD-33DF-E32B-DC19A7C88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6DCA14-238B-2B2B-E218-28A04FBE4F8A}"/>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312613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BF2E2E0-5519-4FB9-A258-9FE9BCEF3CE0}" type="slidenum">
              <a:rPr lang="ar-EG" smtClean="0"/>
              <a:pPr/>
              <a:t>‹#›</a:t>
            </a:fld>
            <a:endParaRPr lang="ar-EG"/>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77202470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770933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42017782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162570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258133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530235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4120658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BF2E2E0-5519-4FB9-A258-9FE9BCEF3CE0}" type="slidenum">
              <a:rPr lang="ar-EG" smtClean="0"/>
              <a:pPr/>
              <a:t>‹#›</a:t>
            </a:fld>
            <a:endParaRPr lang="ar-EG"/>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69480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C5AC6-C60D-358C-0B7F-8042E6FA9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63BA0D-3C2F-2CD1-C01B-B64C7959E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2E49DD-0AE0-32B2-7B10-21B1DE958ED8}"/>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5" name="Footer Placeholder 4">
            <a:extLst>
              <a:ext uri="{FF2B5EF4-FFF2-40B4-BE49-F238E27FC236}">
                <a16:creationId xmlns:a16="http://schemas.microsoft.com/office/drawing/2014/main" xmlns="" id="{B7B3FFD5-713E-5BAC-0323-712928FF8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78382F8-A861-1132-FBC9-672560F7E1AC}"/>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304585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AED40333-C4BF-4D5B-8414-7856557AD720}" type="datetimeFigureOut">
              <a:rPr lang="ar-EG" smtClean="0"/>
              <a:pPr/>
              <a:t>15/10/1446</a:t>
            </a:fld>
            <a:endParaRPr lang="ar-EG"/>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ar-EG"/>
          </a:p>
        </p:txBody>
      </p:sp>
      <p:sp>
        <p:nvSpPr>
          <p:cNvPr id="7" name="Slide Number Placeholder 6"/>
          <p:cNvSpPr>
            <a:spLocks noGrp="1"/>
          </p:cNvSpPr>
          <p:nvPr>
            <p:ph type="sldNum" sz="quarter" idx="12"/>
          </p:nvPr>
        </p:nvSpPr>
        <p:spPr>
          <a:xfrm>
            <a:off x="11119104" y="1170432"/>
            <a:ext cx="978485" cy="201168"/>
          </a:xfrm>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7082416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1616855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D40333-C4BF-4D5B-8414-7856557AD720}" type="datetimeFigureOut">
              <a:rPr lang="ar-EG" smtClean="0"/>
              <a:pPr/>
              <a:t>15/10/1446</a:t>
            </a:fld>
            <a:endParaRPr lang="ar-EG"/>
          </a:p>
        </p:txBody>
      </p:sp>
      <p:sp>
        <p:nvSpPr>
          <p:cNvPr id="5" name="Footer Placeholder 4"/>
          <p:cNvSpPr>
            <a:spLocks noGrp="1"/>
          </p:cNvSpPr>
          <p:nvPr>
            <p:ph type="ftr" sz="quarter" idx="11"/>
          </p:nvPr>
        </p:nvSpPr>
        <p:spPr>
          <a:xfrm>
            <a:off x="3520796" y="6377460"/>
            <a:ext cx="5115205" cy="365125"/>
          </a:xfrm>
        </p:spPr>
        <p:txBody>
          <a:bodyPr/>
          <a:lstStyle/>
          <a:p>
            <a:endParaRPr lang="ar-EG"/>
          </a:p>
        </p:txBody>
      </p:sp>
      <p:sp>
        <p:nvSpPr>
          <p:cNvPr id="6" name="Slide Number Placeholder 5"/>
          <p:cNvSpPr>
            <a:spLocks noGrp="1"/>
          </p:cNvSpPr>
          <p:nvPr>
            <p:ph type="sldNum" sz="quarter" idx="12"/>
          </p:nvPr>
        </p:nvSpPr>
        <p:spPr/>
        <p:txBody>
          <a:bodyPr/>
          <a:lstStyle/>
          <a:p>
            <a:fld id="{7BF2E2E0-5519-4FB9-A258-9FE9BCEF3CE0}" type="slidenum">
              <a:rPr lang="ar-EG" smtClean="0"/>
              <a:pPr/>
              <a:t>‹#›</a:t>
            </a:fld>
            <a:endParaRPr lang="ar-EG"/>
          </a:p>
        </p:txBody>
      </p:sp>
    </p:spTree>
    <p:extLst>
      <p:ext uri="{BB962C8B-B14F-4D97-AF65-F5344CB8AC3E}">
        <p14:creationId xmlns:p14="http://schemas.microsoft.com/office/powerpoint/2010/main" val="380139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43CA0-1FD9-5066-FE2F-40A7F26CC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27EFADF-661A-6618-C8C9-9A5B4A99E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34C4B37-AEC4-B0ED-80FE-189661BA50DA}"/>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5" name="Footer Placeholder 4">
            <a:extLst>
              <a:ext uri="{FF2B5EF4-FFF2-40B4-BE49-F238E27FC236}">
                <a16:creationId xmlns:a16="http://schemas.microsoft.com/office/drawing/2014/main" xmlns="" id="{38BB5912-786A-D27B-0E69-CFC2074B0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358423-10FE-CED4-2E36-80234475860C}"/>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908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E0EB7-7E8B-B3A1-D4BC-700957142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E5C51D-BF29-D2C0-D30F-7A83F90AD4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532A849-2B9B-4639-5FEB-6C540309C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C0BEC6-0900-871C-2736-AC1A1A85A537}"/>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6" name="Footer Placeholder 5">
            <a:extLst>
              <a:ext uri="{FF2B5EF4-FFF2-40B4-BE49-F238E27FC236}">
                <a16:creationId xmlns:a16="http://schemas.microsoft.com/office/drawing/2014/main" xmlns="" id="{26628609-59C2-E0CC-094E-0A5B970BE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3800445-3DB5-308E-0AA6-551CFE8A3098}"/>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284451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C911C-167F-D14A-B4AA-B2D2B1729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A59549-D002-7585-8446-CF07AE8CB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5727E43-B749-88D7-8322-8EAAEC9D5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24CF193-4AA1-9067-3115-2D3503E95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96537F-FEC9-EDA9-66B7-EF5A99F5F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83206D9-0525-888D-EB4E-484497204159}"/>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8" name="Footer Placeholder 7">
            <a:extLst>
              <a:ext uri="{FF2B5EF4-FFF2-40B4-BE49-F238E27FC236}">
                <a16:creationId xmlns:a16="http://schemas.microsoft.com/office/drawing/2014/main" xmlns="" id="{5AFA893E-1494-128B-D782-C78709F5C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7AF33EB-20BD-45D5-0E4E-8E226A103FCE}"/>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427500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10743-121A-7725-048A-B47F07BB96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2FC712A-F2F0-0FBE-B40C-C9F64862D62C}"/>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4" name="Footer Placeholder 3">
            <a:extLst>
              <a:ext uri="{FF2B5EF4-FFF2-40B4-BE49-F238E27FC236}">
                <a16:creationId xmlns:a16="http://schemas.microsoft.com/office/drawing/2014/main" xmlns="" id="{3673DDB6-B8B5-623A-91FD-2FB27995E5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4BE5F41-7637-1EED-3473-955E0F0C7957}"/>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187192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E461937-9D67-2DCE-E3F5-BF9F4B96A8C7}"/>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3" name="Footer Placeholder 2">
            <a:extLst>
              <a:ext uri="{FF2B5EF4-FFF2-40B4-BE49-F238E27FC236}">
                <a16:creationId xmlns:a16="http://schemas.microsoft.com/office/drawing/2014/main" xmlns="" id="{8845A940-B0AF-1D6C-7295-CEBECD7BE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1DCD689-A162-677A-627F-A45FD20B2CE5}"/>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277265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1BC81-BE59-F7DC-ED6B-6A5A6A0BE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3B945C-56F3-124B-04D3-23E7F7E7C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1A9B12-3946-62EC-43C2-68AAB0846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26C300-92A1-E8DB-E46E-A7F5CCDB84B4}"/>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6" name="Footer Placeholder 5">
            <a:extLst>
              <a:ext uri="{FF2B5EF4-FFF2-40B4-BE49-F238E27FC236}">
                <a16:creationId xmlns:a16="http://schemas.microsoft.com/office/drawing/2014/main" xmlns="" id="{5D59327D-3B3D-2948-9ED7-6FA7475D7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A58E07-B1C1-88F3-58E0-9FE3CB5ACC82}"/>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311334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D8561-06C9-9014-5823-1C1294DFF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C98153E-9918-C035-1D9B-6E6F6D1A0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7591F09-BC61-BD8A-9684-721D966F9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A5438C0-CBB0-7A52-97A3-405D913C0595}"/>
              </a:ext>
            </a:extLst>
          </p:cNvPr>
          <p:cNvSpPr>
            <a:spLocks noGrp="1"/>
          </p:cNvSpPr>
          <p:nvPr>
            <p:ph type="dt" sz="half" idx="10"/>
          </p:nvPr>
        </p:nvSpPr>
        <p:spPr/>
        <p:txBody>
          <a:bodyPr/>
          <a:lstStyle/>
          <a:p>
            <a:fld id="{20DEA428-BFC6-4262-9799-1B1AB0E6935D}" type="datetimeFigureOut">
              <a:rPr lang="en-US" smtClean="0"/>
              <a:t>4/13/2025</a:t>
            </a:fld>
            <a:endParaRPr lang="en-US"/>
          </a:p>
        </p:txBody>
      </p:sp>
      <p:sp>
        <p:nvSpPr>
          <p:cNvPr id="6" name="Footer Placeholder 5">
            <a:extLst>
              <a:ext uri="{FF2B5EF4-FFF2-40B4-BE49-F238E27FC236}">
                <a16:creationId xmlns:a16="http://schemas.microsoft.com/office/drawing/2014/main" xmlns="" id="{B5339CCA-19BC-883A-3C65-9765F4CBF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0BD2D5-347F-CC42-EED5-E4CBCC684F99}"/>
              </a:ext>
            </a:extLst>
          </p:cNvPr>
          <p:cNvSpPr>
            <a:spLocks noGrp="1"/>
          </p:cNvSpPr>
          <p:nvPr>
            <p:ph type="sldNum" sz="quarter" idx="12"/>
          </p:nvPr>
        </p:nvSpPr>
        <p:spPr/>
        <p:txBody>
          <a:bodyPr/>
          <a:lstStyle/>
          <a:p>
            <a:fld id="{8DE23B86-D2AB-4157-8F4C-95E3B4CE8217}" type="slidenum">
              <a:rPr lang="en-US" smtClean="0"/>
              <a:t>‹#›</a:t>
            </a:fld>
            <a:endParaRPr lang="en-US"/>
          </a:p>
        </p:txBody>
      </p:sp>
    </p:spTree>
    <p:extLst>
      <p:ext uri="{BB962C8B-B14F-4D97-AF65-F5344CB8AC3E}">
        <p14:creationId xmlns:p14="http://schemas.microsoft.com/office/powerpoint/2010/main" val="259273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8DF338-73F8-F4DC-1C3A-54C8D542B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B25FA18-0055-215B-8E7B-F9EBC2CBA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AE81EA-1B1B-D3C5-5037-1E01AB5ED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EA428-BFC6-4262-9799-1B1AB0E6935D}" type="datetimeFigureOut">
              <a:rPr lang="en-US" smtClean="0"/>
              <a:t>4/13/2025</a:t>
            </a:fld>
            <a:endParaRPr lang="en-US"/>
          </a:p>
        </p:txBody>
      </p:sp>
      <p:sp>
        <p:nvSpPr>
          <p:cNvPr id="5" name="Footer Placeholder 4">
            <a:extLst>
              <a:ext uri="{FF2B5EF4-FFF2-40B4-BE49-F238E27FC236}">
                <a16:creationId xmlns:a16="http://schemas.microsoft.com/office/drawing/2014/main" xmlns="" id="{8C1DC208-3B47-5690-10F1-8E416AF62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CA75C17-585A-B1EB-FCD4-CFC7EB88C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23B86-D2AB-4157-8F4C-95E3B4CE8217}" type="slidenum">
              <a:rPr lang="en-US" smtClean="0"/>
              <a:t>‹#›</a:t>
            </a:fld>
            <a:endParaRPr lang="en-US"/>
          </a:p>
        </p:txBody>
      </p:sp>
    </p:spTree>
    <p:extLst>
      <p:ext uri="{BB962C8B-B14F-4D97-AF65-F5344CB8AC3E}">
        <p14:creationId xmlns:p14="http://schemas.microsoft.com/office/powerpoint/2010/main" val="293828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ED40333-C4BF-4D5B-8414-7856557AD720}" type="datetimeFigureOut">
              <a:rPr lang="ar-EG" smtClean="0"/>
              <a:pPr/>
              <a:t>15/10/1446</a:t>
            </a:fld>
            <a:endParaRPr lang="ar-EG"/>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ar-EG"/>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BF2E2E0-5519-4FB9-A258-9FE9BCEF3CE0}" type="slidenum">
              <a:rPr lang="ar-EG" smtClean="0"/>
              <a:pPr/>
              <a:t>‹#›</a:t>
            </a:fld>
            <a:endParaRPr lang="ar-EG"/>
          </a:p>
        </p:txBody>
      </p:sp>
    </p:spTree>
    <p:extLst>
      <p:ext uri="{BB962C8B-B14F-4D97-AF65-F5344CB8AC3E}">
        <p14:creationId xmlns:p14="http://schemas.microsoft.com/office/powerpoint/2010/main" val="29899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500188" y="71267"/>
            <a:ext cx="1557337" cy="1328908"/>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Subtitle 2"/>
          <p:cNvSpPr>
            <a:spLocks noGrp="1"/>
          </p:cNvSpPr>
          <p:nvPr>
            <p:ph type="subTitle" idx="4294967295"/>
          </p:nvPr>
        </p:nvSpPr>
        <p:spPr>
          <a:xfrm>
            <a:off x="709448" y="1543049"/>
            <a:ext cx="10791990" cy="5057775"/>
          </a:xfrm>
          <a:solidFill>
            <a:schemeClr val="tx1"/>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18872" indent="0" algn="ctr">
              <a:lnSpc>
                <a:spcPct val="150000"/>
              </a:lnSpc>
              <a:spcAft>
                <a:spcPts val="1000"/>
              </a:spcAft>
              <a:buNone/>
            </a:pPr>
            <a:r>
              <a:rPr lang="ar-EG" sz="5400" b="1" spc="50" dirty="0" smtClean="0">
                <a:ln w="11430"/>
                <a:gradFill>
                  <a:gsLst>
                    <a:gs pos="25000">
                      <a:schemeClr val="accent2">
                        <a:satMod val="155000"/>
                      </a:schemeClr>
                    </a:gs>
                    <a:gs pos="100000">
                      <a:schemeClr val="accent2">
                        <a:shade val="45000"/>
                        <a:satMod val="165000"/>
                      </a:schemeClr>
                    </a:gs>
                  </a:gsLst>
                  <a:lin ang="5400000"/>
                </a:gradFill>
                <a:ea typeface="Calibri"/>
                <a:cs typeface="Arial Unicode MS"/>
              </a:rPr>
              <a:t>إستخدام</a:t>
            </a:r>
            <a:r>
              <a:rPr lang="ar-EG"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Unicode MS"/>
              </a:rPr>
              <a:t> تقنية العناصر الدقيقة في تطوير تصميم معدات الحراثة </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Unicode MS"/>
            </a:endParaRPr>
          </a:p>
          <a:p>
            <a:pPr marL="118872" indent="0" algn="ctr">
              <a:lnSpc>
                <a:spcPct val="150000"/>
              </a:lnSpc>
              <a:spcAft>
                <a:spcPts val="1000"/>
              </a:spcAft>
              <a:buNone/>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Unicode MS"/>
              </a:rPr>
              <a:t>Using Finite Element Technology in Development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Unicode MS"/>
              </a:rPr>
              <a:t>of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Unicode MS"/>
              </a:rPr>
              <a:t> Tillage Equipment Design</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a:cs typeface="Arial Unicode MS"/>
            </a:endParaRPr>
          </a:p>
        </p:txBody>
      </p:sp>
      <p:pic>
        <p:nvPicPr>
          <p:cNvPr id="5" name="Picture 4" descr="Fagr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13" y="76988"/>
            <a:ext cx="1623391" cy="119460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526" y="51631"/>
            <a:ext cx="1726832" cy="1219957"/>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9517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580">
                                          <p:stCondLst>
                                            <p:cond delay="0"/>
                                          </p:stCondLst>
                                        </p:cTn>
                                        <p:tgtEl>
                                          <p:spTgt spid="3">
                                            <p:txEl>
                                              <p:pRg st="1" end="1"/>
                                            </p:txEl>
                                          </p:spTgt>
                                        </p:tgtEl>
                                      </p:cBhvr>
                                    </p:animEffect>
                                    <p:anim calcmode="lin" valueType="num">
                                      <p:cBhvr>
                                        <p:cTn id="4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1" end="1"/>
                                            </p:txEl>
                                          </p:spTgt>
                                        </p:tgtEl>
                                      </p:cBhvr>
                                      <p:to x="100000" y="60000"/>
                                    </p:animScale>
                                    <p:animScale>
                                      <p:cBhvr>
                                        <p:cTn id="48" dur="166" decel="50000">
                                          <p:stCondLst>
                                            <p:cond delay="676"/>
                                          </p:stCondLst>
                                        </p:cTn>
                                        <p:tgtEl>
                                          <p:spTgt spid="3">
                                            <p:txEl>
                                              <p:pRg st="1" end="1"/>
                                            </p:txEl>
                                          </p:spTgt>
                                        </p:tgtEl>
                                      </p:cBhvr>
                                      <p:to x="100000" y="100000"/>
                                    </p:animScale>
                                    <p:animScale>
                                      <p:cBhvr>
                                        <p:cTn id="49" dur="26">
                                          <p:stCondLst>
                                            <p:cond delay="1312"/>
                                          </p:stCondLst>
                                        </p:cTn>
                                        <p:tgtEl>
                                          <p:spTgt spid="3">
                                            <p:txEl>
                                              <p:pRg st="1" end="1"/>
                                            </p:txEl>
                                          </p:spTgt>
                                        </p:tgtEl>
                                      </p:cBhvr>
                                      <p:to x="100000" y="80000"/>
                                    </p:animScale>
                                    <p:animScale>
                                      <p:cBhvr>
                                        <p:cTn id="50" dur="166" decel="50000">
                                          <p:stCondLst>
                                            <p:cond delay="1338"/>
                                          </p:stCondLst>
                                        </p:cTn>
                                        <p:tgtEl>
                                          <p:spTgt spid="3">
                                            <p:txEl>
                                              <p:pRg st="1" end="1"/>
                                            </p:txEl>
                                          </p:spTgt>
                                        </p:tgtEl>
                                      </p:cBhvr>
                                      <p:to x="100000" y="100000"/>
                                    </p:animScale>
                                    <p:animScale>
                                      <p:cBhvr>
                                        <p:cTn id="51" dur="26">
                                          <p:stCondLst>
                                            <p:cond delay="1642"/>
                                          </p:stCondLst>
                                        </p:cTn>
                                        <p:tgtEl>
                                          <p:spTgt spid="3">
                                            <p:txEl>
                                              <p:pRg st="1" end="1"/>
                                            </p:txEl>
                                          </p:spTgt>
                                        </p:tgtEl>
                                      </p:cBhvr>
                                      <p:to x="100000" y="90000"/>
                                    </p:animScale>
                                    <p:animScale>
                                      <p:cBhvr>
                                        <p:cTn id="52" dur="166" decel="50000">
                                          <p:stCondLst>
                                            <p:cond delay="1668"/>
                                          </p:stCondLst>
                                        </p:cTn>
                                        <p:tgtEl>
                                          <p:spTgt spid="3">
                                            <p:txEl>
                                              <p:pRg st="1" end="1"/>
                                            </p:txEl>
                                          </p:spTgt>
                                        </p:tgtEl>
                                      </p:cBhvr>
                                      <p:to x="100000" y="100000"/>
                                    </p:animScale>
                                    <p:animScale>
                                      <p:cBhvr>
                                        <p:cTn id="53" dur="26">
                                          <p:stCondLst>
                                            <p:cond delay="1808"/>
                                          </p:stCondLst>
                                        </p:cTn>
                                        <p:tgtEl>
                                          <p:spTgt spid="3">
                                            <p:txEl>
                                              <p:pRg st="1" end="1"/>
                                            </p:txEl>
                                          </p:spTgt>
                                        </p:tgtEl>
                                      </p:cBhvr>
                                      <p:to x="100000" y="95000"/>
                                    </p:animScale>
                                    <p:animScale>
                                      <p:cBhvr>
                                        <p:cTn id="5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BCD-9128-CFA8-213B-836E5BD9AC97}"/>
              </a:ext>
            </a:extLst>
          </p:cNvPr>
          <p:cNvSpPr>
            <a:spLocks noGrp="1"/>
          </p:cNvSpPr>
          <p:nvPr>
            <p:ph type="title"/>
          </p:nvPr>
        </p:nvSpPr>
        <p:spPr>
          <a:xfrm>
            <a:off x="44972" y="187377"/>
            <a:ext cx="12042098" cy="1325563"/>
          </a:xfrm>
        </p:spPr>
        <p:txBody>
          <a:bodyPr>
            <a:normAutofit/>
          </a:bodyPr>
          <a:lstStyle/>
          <a:p>
            <a:pPr algn="ctr"/>
            <a:r>
              <a:rPr lang="en-US" sz="4800" b="1" u="sng" dirty="0" smtClean="0">
                <a:latin typeface="Amasis MT Pro Black" panose="02040A04050005020304" pitchFamily="18" charset="0"/>
              </a:rPr>
              <a:t>Applications of </a:t>
            </a:r>
            <a:r>
              <a:rPr lang="en-US" sz="4800" b="1" u="sng" dirty="0" smtClean="0">
                <a:latin typeface="Amasis MT Pro Black" panose="02040A04050005020304" pitchFamily="18" charset="0"/>
              </a:rPr>
              <a:t>FEM in</a:t>
            </a:r>
            <a:r>
              <a:rPr lang="en-US" sz="4800" b="1" u="sng" dirty="0" smtClean="0">
                <a:latin typeface="Amasis MT Pro Black" panose="02040A04050005020304" pitchFamily="18" charset="0"/>
              </a:rPr>
              <a:t> </a:t>
            </a:r>
            <a:r>
              <a:rPr lang="en-US" sz="4800" b="1" u="sng" dirty="0" err="1" smtClean="0">
                <a:latin typeface="Amasis MT Pro Black" panose="02040A04050005020304" pitchFamily="18" charset="0"/>
              </a:rPr>
              <a:t>Agr.Eng</a:t>
            </a:r>
            <a:r>
              <a:rPr lang="en-US" sz="4800" b="1" u="sng" dirty="0" smtClean="0">
                <a:latin typeface="Amasis MT Pro Black" panose="02040A04050005020304" pitchFamily="18" charset="0"/>
              </a:rPr>
              <a:t>.</a:t>
            </a:r>
            <a:endParaRPr lang="en-US" sz="4800" b="1" u="sng"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788F2413-52C2-A198-8F70-18A6BD98A530}"/>
              </a:ext>
            </a:extLst>
          </p:cNvPr>
          <p:cNvSpPr>
            <a:spLocks noGrp="1"/>
          </p:cNvSpPr>
          <p:nvPr>
            <p:ph idx="1"/>
          </p:nvPr>
        </p:nvSpPr>
        <p:spPr>
          <a:xfrm>
            <a:off x="1100137" y="1230599"/>
            <a:ext cx="10344151" cy="5368611"/>
          </a:xfrm>
        </p:spPr>
        <p:txBody>
          <a:bodyPr>
            <a:normAutofit lnSpcReduction="10000"/>
          </a:bodyPr>
          <a:lstStyle/>
          <a:p>
            <a:pPr algn="just">
              <a:lnSpc>
                <a:spcPct val="150000"/>
              </a:lnSpc>
              <a:buFont typeface="Wingdings" panose="05000000000000000000" pitchFamily="2" charset="2"/>
              <a:buChar char="Ø"/>
            </a:pPr>
            <a:r>
              <a:rPr lang="en-US" sz="4000" b="1" dirty="0" smtClean="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Agricultural Machinery Design</a:t>
            </a:r>
            <a:endParaRPr lang="en-US" sz="4400" b="1" dirty="0" smtClean="0"/>
          </a:p>
          <a:p>
            <a:pPr algn="just">
              <a:lnSpc>
                <a:spcPct val="150000"/>
              </a:lnSpc>
              <a:buFont typeface="Wingdings" panose="05000000000000000000" pitchFamily="2" charset="2"/>
              <a:buChar char="Ø"/>
            </a:pPr>
            <a:r>
              <a:rPr lang="en-US" sz="4400" b="1" dirty="0" smtClean="0"/>
              <a:t>  </a:t>
            </a:r>
            <a:r>
              <a:rPr lang="en-US" sz="4400" b="1" dirty="0" smtClean="0">
                <a:effectLst>
                  <a:outerShdw blurRad="38100" dist="38100" dir="2700000" algn="tl">
                    <a:srgbClr val="000000">
                      <a:alpha val="43137"/>
                    </a:srgbClr>
                  </a:outerShdw>
                </a:effectLst>
              </a:rPr>
              <a:t>Soil and Water Analysis</a:t>
            </a:r>
          </a:p>
          <a:p>
            <a:pPr algn="just">
              <a:lnSpc>
                <a:spcPct val="150000"/>
              </a:lnSpc>
              <a:buFont typeface="Wingdings" panose="05000000000000000000" pitchFamily="2" charset="2"/>
              <a:buChar char="Ø"/>
            </a:pPr>
            <a:r>
              <a:rPr lang="en-US" sz="4400" b="1" dirty="0" smtClean="0">
                <a:effectLst>
                  <a:outerShdw blurRad="38100" dist="38100" dir="2700000" algn="tl">
                    <a:srgbClr val="000000">
                      <a:alpha val="43137"/>
                    </a:srgbClr>
                  </a:outerShdw>
                </a:effectLst>
              </a:rPr>
              <a:t>  Simulation the Impact of Mechanical</a:t>
            </a:r>
          </a:p>
          <a:p>
            <a:pPr marL="0" indent="0" algn="just">
              <a:lnSpc>
                <a:spcPct val="150000"/>
              </a:lnSpc>
              <a:buNone/>
            </a:pP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    Loads</a:t>
            </a:r>
          </a:p>
          <a:p>
            <a:pPr algn="just">
              <a:lnSpc>
                <a:spcPct val="150000"/>
              </a:lnSpc>
              <a:buFont typeface="Wingdings" panose="05000000000000000000" pitchFamily="2" charset="2"/>
              <a:buChar char="Ø"/>
            </a:pPr>
            <a:r>
              <a:rPr lang="en-US" sz="4400" b="1" dirty="0" smtClean="0">
                <a:effectLst>
                  <a:outerShdw blurRad="38100" dist="38100" dir="2700000" algn="tl">
                    <a:srgbClr val="000000">
                      <a:alpha val="43137"/>
                    </a:srgbClr>
                  </a:outerShdw>
                </a:effectLst>
              </a:rPr>
              <a:t>  Analysis of Irrigation Systems</a:t>
            </a:r>
          </a:p>
        </p:txBody>
      </p:sp>
    </p:spTree>
    <p:extLst>
      <p:ext uri="{BB962C8B-B14F-4D97-AF65-F5344CB8AC3E}">
        <p14:creationId xmlns:p14="http://schemas.microsoft.com/office/powerpoint/2010/main" val="168571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BCD-9128-CFA8-213B-836E5BD9AC97}"/>
              </a:ext>
            </a:extLst>
          </p:cNvPr>
          <p:cNvSpPr>
            <a:spLocks noGrp="1"/>
          </p:cNvSpPr>
          <p:nvPr>
            <p:ph type="title"/>
          </p:nvPr>
        </p:nvSpPr>
        <p:spPr>
          <a:xfrm>
            <a:off x="44972" y="187377"/>
            <a:ext cx="12042098" cy="1325563"/>
          </a:xfrm>
        </p:spPr>
        <p:txBody>
          <a:bodyPr>
            <a:normAutofit/>
          </a:bodyPr>
          <a:lstStyle/>
          <a:p>
            <a:pPr algn="ctr"/>
            <a:r>
              <a:rPr lang="en-US" sz="4000" b="1" u="sng" dirty="0" smtClean="0">
                <a:effectLst>
                  <a:outerShdw blurRad="38100" dist="38100" dir="2700000" algn="tl">
                    <a:srgbClr val="000000">
                      <a:alpha val="43137"/>
                    </a:srgbClr>
                  </a:outerShdw>
                </a:effectLst>
                <a:latin typeface="Amasis MT Pro Black" panose="02040A04050005020304" pitchFamily="18" charset="0"/>
              </a:rPr>
              <a:t>FEM For Soil-Tillage Tool Interaction</a:t>
            </a:r>
            <a:endParaRPr lang="en-US" sz="4000" b="1" u="sng" dirty="0">
              <a:effectLst>
                <a:outerShdw blurRad="38100" dist="38100" dir="2700000" algn="tl">
                  <a:srgbClr val="000000">
                    <a:alpha val="43137"/>
                  </a:srgbClr>
                </a:outerShdw>
              </a:effectLst>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788F2413-52C2-A198-8F70-18A6BD98A530}"/>
              </a:ext>
            </a:extLst>
          </p:cNvPr>
          <p:cNvSpPr>
            <a:spLocks noGrp="1"/>
          </p:cNvSpPr>
          <p:nvPr>
            <p:ph idx="1"/>
          </p:nvPr>
        </p:nvSpPr>
        <p:spPr>
          <a:xfrm>
            <a:off x="284813" y="1259174"/>
            <a:ext cx="11634865" cy="5368611"/>
          </a:xfrm>
        </p:spPr>
        <p:txBody>
          <a:bodyPr>
            <a:normAutofit/>
          </a:bodyPr>
          <a:lstStyle/>
          <a:p>
            <a:pPr marL="0" indent="0" algn="just">
              <a:lnSpc>
                <a:spcPct val="150000"/>
              </a:lnSpc>
              <a:buNone/>
            </a:pPr>
            <a:r>
              <a:rPr lang="en-US" sz="4000" b="1" dirty="0" smtClean="0">
                <a:effectLst>
                  <a:outerShdw blurRad="38100" dist="38100" dir="2700000" algn="tl">
                    <a:srgbClr val="000000">
                      <a:alpha val="43137"/>
                    </a:srgbClr>
                  </a:outerShdw>
                </a:effectLst>
              </a:rPr>
              <a:t>Finite element method (FEM) is a numerical method which can replace the field experiments for optimizing tillage tool design and for better understanding the operational conditions of tillage forces and the quality of tillage operation.</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0945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D0E860-B33E-02C7-3C40-8DB0368B9034}"/>
              </a:ext>
            </a:extLst>
          </p:cNvPr>
          <p:cNvSpPr>
            <a:spLocks noGrp="1"/>
          </p:cNvSpPr>
          <p:nvPr>
            <p:ph idx="1"/>
          </p:nvPr>
        </p:nvSpPr>
        <p:spPr>
          <a:xfrm>
            <a:off x="409074" y="121984"/>
            <a:ext cx="11373852" cy="2492880"/>
          </a:xfrm>
        </p:spPr>
        <p:txBody>
          <a:bodyPr>
            <a:normAutofit/>
          </a:bodyPr>
          <a:lstStyle/>
          <a:p>
            <a:pPr marL="0" indent="0" algn="ctr">
              <a:lnSpc>
                <a:spcPct val="120000"/>
              </a:lnSpc>
              <a:spcBef>
                <a:spcPts val="600"/>
              </a:spcBef>
              <a:buNone/>
            </a:pPr>
            <a:r>
              <a:rPr lang="en-US" sz="4000" b="1" dirty="0">
                <a:effectLst>
                  <a:outerShdw blurRad="38100" dist="38100" dir="2700000" algn="tl">
                    <a:srgbClr val="000000">
                      <a:alpha val="43137"/>
                    </a:srgbClr>
                  </a:outerShdw>
                </a:effectLst>
                <a:latin typeface="Amasis MT Pro Black" panose="02040A04050005020304" pitchFamily="18" charset="0"/>
                <a:ea typeface="+mj-ea"/>
                <a:cs typeface="+mj-cs"/>
              </a:rPr>
              <a:t>Modeling the </a:t>
            </a:r>
            <a:r>
              <a:rPr lang="en-US" sz="4000" b="1" dirty="0" smtClean="0">
                <a:effectLst>
                  <a:outerShdw blurRad="38100" dist="38100" dir="2700000" algn="tl">
                    <a:srgbClr val="000000">
                      <a:alpha val="43137"/>
                    </a:srgbClr>
                  </a:outerShdw>
                </a:effectLst>
                <a:latin typeface="Amasis MT Pro Black" panose="02040A04050005020304" pitchFamily="18" charset="0"/>
                <a:ea typeface="+mj-ea"/>
                <a:cs typeface="+mj-cs"/>
              </a:rPr>
              <a:t>Interaction </a:t>
            </a:r>
            <a:r>
              <a:rPr lang="en-US" sz="4000" b="1" dirty="0">
                <a:effectLst>
                  <a:outerShdw blurRad="38100" dist="38100" dir="2700000" algn="tl">
                    <a:srgbClr val="000000">
                      <a:alpha val="43137"/>
                    </a:srgbClr>
                  </a:outerShdw>
                </a:effectLst>
                <a:latin typeface="Amasis MT Pro Black" panose="02040A04050005020304" pitchFamily="18" charset="0"/>
                <a:ea typeface="+mj-ea"/>
                <a:cs typeface="+mj-cs"/>
              </a:rPr>
              <a:t>of </a:t>
            </a:r>
            <a:r>
              <a:rPr lang="en-US" sz="4000" b="1" dirty="0" smtClean="0">
                <a:effectLst>
                  <a:outerShdw blurRad="38100" dist="38100" dir="2700000" algn="tl">
                    <a:srgbClr val="000000">
                      <a:alpha val="43137"/>
                    </a:srgbClr>
                  </a:outerShdw>
                </a:effectLst>
                <a:latin typeface="Amasis MT Pro Black" panose="02040A04050005020304" pitchFamily="18" charset="0"/>
                <a:ea typeface="+mj-ea"/>
                <a:cs typeface="+mj-cs"/>
              </a:rPr>
              <a:t>Soil Tillage </a:t>
            </a:r>
            <a:r>
              <a:rPr lang="en-US" sz="4000" b="1" u="sng" dirty="0" smtClean="0">
                <a:effectLst>
                  <a:outerShdw blurRad="38100" dist="38100" dir="2700000" algn="tl">
                    <a:srgbClr val="000000">
                      <a:alpha val="43137"/>
                    </a:srgbClr>
                  </a:outerShdw>
                </a:effectLst>
                <a:latin typeface="Amasis MT Pro Black" panose="02040A04050005020304" pitchFamily="18" charset="0"/>
                <a:ea typeface="+mj-ea"/>
                <a:cs typeface="+mj-cs"/>
              </a:rPr>
              <a:t>Tool Using FEM</a:t>
            </a: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endParaRPr lang="en-US" u="sng"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CF816868-E467-5E02-3E1E-02805F62F64C}"/>
              </a:ext>
            </a:extLst>
          </p:cNvPr>
          <p:cNvPicPr>
            <a:picLocks noChangeAspect="1"/>
          </p:cNvPicPr>
          <p:nvPr/>
        </p:nvPicPr>
        <p:blipFill>
          <a:blip r:embed="rId2"/>
          <a:stretch>
            <a:fillRect/>
          </a:stretch>
        </p:blipFill>
        <p:spPr>
          <a:xfrm>
            <a:off x="2244330" y="1618460"/>
            <a:ext cx="6883628" cy="4620703"/>
          </a:xfrm>
          <a:prstGeom prst="rect">
            <a:avLst/>
          </a:prstGeom>
        </p:spPr>
      </p:pic>
    </p:spTree>
    <p:extLst>
      <p:ext uri="{BB962C8B-B14F-4D97-AF65-F5344CB8AC3E}">
        <p14:creationId xmlns:p14="http://schemas.microsoft.com/office/powerpoint/2010/main" val="2126801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18AC25E-326A-C5DB-C773-45A7B71271CA}"/>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20000"/>
                    </a14:imgEffect>
                  </a14:imgLayer>
                </a14:imgProps>
              </a:ext>
            </a:extLst>
          </a:blip>
          <a:srcRect t="8835" r="2177" b="2696"/>
          <a:stretch/>
        </p:blipFill>
        <p:spPr>
          <a:xfrm>
            <a:off x="457201" y="1229710"/>
            <a:ext cx="11335406" cy="5171090"/>
          </a:xfrm>
          <a:prstGeom prst="rect">
            <a:avLst/>
          </a:prstGeom>
        </p:spPr>
      </p:pic>
      <p:sp>
        <p:nvSpPr>
          <p:cNvPr id="5" name="Title 4"/>
          <p:cNvSpPr>
            <a:spLocks noGrp="1"/>
          </p:cNvSpPr>
          <p:nvPr>
            <p:ph type="ctrTitle"/>
          </p:nvPr>
        </p:nvSpPr>
        <p:spPr>
          <a:xfrm>
            <a:off x="1397877" y="0"/>
            <a:ext cx="9144000" cy="990216"/>
          </a:xfrm>
        </p:spPr>
        <p:txBody>
          <a:bodyPr>
            <a:normAutofit/>
          </a:bodyPr>
          <a:lstStyle/>
          <a:p>
            <a:r>
              <a:rPr lang="en-US" sz="4000" b="1" u="sng" dirty="0">
                <a:effectLst>
                  <a:outerShdw blurRad="38100" dist="38100" dir="2700000" algn="tl">
                    <a:srgbClr val="000000">
                      <a:alpha val="43137"/>
                    </a:srgbClr>
                  </a:outerShdw>
                </a:effectLst>
                <a:latin typeface="Amasis MT Pro Black" panose="02040A04050005020304" pitchFamily="18" charset="0"/>
              </a:rPr>
              <a:t>Tillage Tools</a:t>
            </a:r>
            <a:endParaRPr lang="ar-EG" sz="4000" b="1" u="sng" dirty="0">
              <a:effectLst>
                <a:outerShdw blurRad="38100" dist="38100" dir="2700000" algn="tl">
                  <a:srgbClr val="000000">
                    <a:alpha val="43137"/>
                  </a:srgbClr>
                </a:outerShdw>
              </a:effectLst>
              <a:latin typeface="Amasis MT Pro Black" panose="02040A04050005020304" pitchFamily="18" charset="0"/>
            </a:endParaRPr>
          </a:p>
        </p:txBody>
      </p:sp>
    </p:spTree>
    <p:extLst>
      <p:ext uri="{BB962C8B-B14F-4D97-AF65-F5344CB8AC3E}">
        <p14:creationId xmlns:p14="http://schemas.microsoft.com/office/powerpoint/2010/main" val="383516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D7C916B-66FD-757F-50E1-EE41FE9CA52B}"/>
              </a:ext>
            </a:extLst>
          </p:cNvPr>
          <p:cNvSpPr>
            <a:spLocks noGrp="1"/>
          </p:cNvSpPr>
          <p:nvPr>
            <p:ph sz="half" idx="2"/>
          </p:nvPr>
        </p:nvSpPr>
        <p:spPr>
          <a:xfrm>
            <a:off x="255247" y="1060680"/>
            <a:ext cx="4213340" cy="6206234"/>
          </a:xfrm>
        </p:spPr>
        <p:txBody>
          <a:bodyPr>
            <a:normAutofit/>
          </a:bodyPr>
          <a:lstStyle/>
          <a:p>
            <a:pPr marL="0" indent="0" algn="ctr">
              <a:buNone/>
            </a:pPr>
            <a:r>
              <a:rPr lang="en-US" sz="3600" b="1" u="sng" dirty="0">
                <a:effectLst>
                  <a:outerShdw blurRad="38100" dist="38100" dir="2700000" algn="tl">
                    <a:srgbClr val="000000">
                      <a:alpha val="43137"/>
                    </a:srgbClr>
                  </a:outerShdw>
                </a:effectLst>
              </a:rPr>
              <a:t>Soil </a:t>
            </a:r>
            <a:r>
              <a:rPr lang="en-US" sz="3600" b="1" u="sng" dirty="0" smtClean="0">
                <a:effectLst>
                  <a:outerShdw blurRad="38100" dist="38100" dir="2700000" algn="tl">
                    <a:srgbClr val="000000">
                      <a:alpha val="43137"/>
                    </a:srgbClr>
                  </a:outerShdw>
                </a:effectLst>
              </a:rPr>
              <a:t>Parameters</a:t>
            </a:r>
            <a:endParaRPr lang="en-US" sz="3600" b="1" u="sng" dirty="0">
              <a:effectLst>
                <a:outerShdw blurRad="38100" dist="38100" dir="2700000" algn="tl">
                  <a:srgbClr val="000000">
                    <a:alpha val="43137"/>
                  </a:srgbClr>
                </a:outerShdw>
              </a:effectLst>
            </a:endParaRPr>
          </a:p>
          <a:p>
            <a:pPr marL="0" indent="0" algn="ctr">
              <a:buNone/>
            </a:pPr>
            <a:endParaRPr lang="en-US" sz="3200" b="1"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Density</a:t>
            </a:r>
          </a:p>
          <a:p>
            <a:r>
              <a:rPr lang="en-US" sz="3200" b="1" dirty="0">
                <a:effectLst>
                  <a:outerShdw blurRad="38100" dist="38100" dir="2700000" algn="tl">
                    <a:srgbClr val="000000">
                      <a:alpha val="43137"/>
                    </a:srgbClr>
                  </a:outerShdw>
                </a:effectLst>
              </a:rPr>
              <a:t>Young’s modulus</a:t>
            </a:r>
          </a:p>
          <a:p>
            <a:r>
              <a:rPr lang="en-US" sz="3200" b="1" dirty="0">
                <a:effectLst>
                  <a:outerShdw blurRad="38100" dist="38100" dir="2700000" algn="tl">
                    <a:srgbClr val="000000">
                      <a:alpha val="43137"/>
                    </a:srgbClr>
                  </a:outerShdw>
                </a:effectLst>
              </a:rPr>
              <a:t>Poisson’s ratio</a:t>
            </a:r>
          </a:p>
          <a:p>
            <a:r>
              <a:rPr lang="en-US" sz="3200" b="1" dirty="0">
                <a:effectLst>
                  <a:outerShdw blurRad="38100" dist="38100" dir="2700000" algn="tl">
                    <a:srgbClr val="000000">
                      <a:alpha val="43137"/>
                    </a:srgbClr>
                  </a:outerShdw>
                </a:effectLst>
              </a:rPr>
              <a:t>Internal friction angle.</a:t>
            </a:r>
          </a:p>
          <a:p>
            <a:r>
              <a:rPr lang="en-US" sz="3200" b="1" dirty="0">
                <a:effectLst>
                  <a:outerShdw blurRad="38100" dist="38100" dir="2700000" algn="tl">
                    <a:srgbClr val="000000">
                      <a:alpha val="43137"/>
                    </a:srgbClr>
                  </a:outerShdw>
                </a:effectLst>
              </a:rPr>
              <a:t>stress ratio</a:t>
            </a:r>
          </a:p>
          <a:p>
            <a:r>
              <a:rPr lang="en-US" sz="3200" b="1" dirty="0">
                <a:effectLst>
                  <a:outerShdw blurRad="38100" dist="38100" dir="2700000" algn="tl">
                    <a:srgbClr val="000000">
                      <a:alpha val="43137"/>
                    </a:srgbClr>
                  </a:outerShdw>
                </a:effectLst>
              </a:rPr>
              <a:t>Dilatation </a:t>
            </a:r>
            <a:r>
              <a:rPr lang="en-US" sz="3200" b="1" dirty="0" smtClean="0">
                <a:effectLst>
                  <a:outerShdw blurRad="38100" dist="38100" dir="2700000" algn="tl">
                    <a:srgbClr val="000000">
                      <a:alpha val="43137"/>
                    </a:srgbClr>
                  </a:outerShdw>
                </a:effectLst>
              </a:rPr>
              <a:t>angle</a:t>
            </a:r>
            <a:endParaRPr lang="en-US" sz="3200"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xmlns="" id="{95DAAEF3-D7BB-0163-10BC-F46B350333DF}"/>
              </a:ext>
            </a:extLst>
          </p:cNvPr>
          <p:cNvSpPr>
            <a:spLocks noGrp="1"/>
          </p:cNvSpPr>
          <p:nvPr>
            <p:ph sz="quarter" idx="4"/>
          </p:nvPr>
        </p:nvSpPr>
        <p:spPr>
          <a:xfrm>
            <a:off x="4429125" y="1092641"/>
            <a:ext cx="3490238" cy="6271548"/>
          </a:xfrm>
        </p:spPr>
        <p:txBody>
          <a:bodyPr>
            <a:normAutofit/>
          </a:bodyPr>
          <a:lstStyle/>
          <a:p>
            <a:pPr marL="0" indent="0" algn="ctr">
              <a:buNone/>
            </a:pPr>
            <a:r>
              <a:rPr lang="en-US" sz="3600" b="1" u="sng" dirty="0">
                <a:effectLst>
                  <a:outerShdw blurRad="38100" dist="38100" dir="2700000" algn="tl">
                    <a:srgbClr val="000000">
                      <a:alpha val="43137"/>
                    </a:srgbClr>
                  </a:outerShdw>
                </a:effectLst>
              </a:rPr>
              <a:t>Tool </a:t>
            </a:r>
            <a:r>
              <a:rPr lang="en-US" sz="3600" b="1" u="sng" dirty="0" smtClean="0">
                <a:effectLst>
                  <a:outerShdw blurRad="38100" dist="38100" dir="2700000" algn="tl">
                    <a:srgbClr val="000000">
                      <a:alpha val="43137"/>
                    </a:srgbClr>
                  </a:outerShdw>
                </a:effectLst>
              </a:rPr>
              <a:t>Parameters</a:t>
            </a:r>
            <a:endParaRPr lang="en-US" sz="3600" b="1" u="sng" dirty="0">
              <a:effectLst>
                <a:outerShdw blurRad="38100" dist="38100" dir="2700000" algn="tl">
                  <a:srgbClr val="000000">
                    <a:alpha val="43137"/>
                  </a:srgbClr>
                </a:outerShdw>
              </a:effectLst>
            </a:endParaRPr>
          </a:p>
          <a:p>
            <a:pPr marL="0" indent="0" algn="ctr">
              <a:buNone/>
            </a:pPr>
            <a:endParaRPr lang="en-US" sz="3200" dirty="0">
              <a:effectLst>
                <a:outerShdw blurRad="38100" dist="38100" dir="2700000" algn="tl">
                  <a:srgbClr val="000000">
                    <a:alpha val="43137"/>
                  </a:srgbClr>
                </a:outerShdw>
              </a:effectLst>
            </a:endParaRPr>
          </a:p>
          <a:p>
            <a:r>
              <a:rPr lang="en-US" sz="3200" b="1" dirty="0">
                <a:effectLst>
                  <a:outerShdw blurRad="38100" dist="38100" dir="2700000" algn="tl">
                    <a:srgbClr val="000000">
                      <a:alpha val="43137"/>
                    </a:srgbClr>
                  </a:outerShdw>
                </a:effectLst>
              </a:rPr>
              <a:t>Depth</a:t>
            </a:r>
          </a:p>
          <a:p>
            <a:r>
              <a:rPr lang="en-US" sz="3200" b="1" dirty="0">
                <a:effectLst>
                  <a:outerShdw blurRad="38100" dist="38100" dir="2700000" algn="tl">
                    <a:srgbClr val="000000">
                      <a:alpha val="43137"/>
                    </a:srgbClr>
                  </a:outerShdw>
                </a:effectLst>
              </a:rPr>
              <a:t>Width</a:t>
            </a:r>
          </a:p>
          <a:p>
            <a:r>
              <a:rPr lang="en-US" sz="3200" b="1" dirty="0">
                <a:effectLst>
                  <a:outerShdw blurRad="38100" dist="38100" dir="2700000" algn="tl">
                    <a:srgbClr val="000000">
                      <a:alpha val="43137"/>
                    </a:srgbClr>
                  </a:outerShdw>
                </a:effectLst>
              </a:rPr>
              <a:t>Rack angle</a:t>
            </a:r>
          </a:p>
          <a:p>
            <a:r>
              <a:rPr lang="en-US" sz="3200" b="1" dirty="0">
                <a:effectLst>
                  <a:outerShdw blurRad="38100" dist="38100" dir="2700000" algn="tl">
                    <a:srgbClr val="000000">
                      <a:alpha val="43137"/>
                    </a:srgbClr>
                  </a:outerShdw>
                </a:effectLst>
              </a:rPr>
              <a:t>Speed</a:t>
            </a:r>
          </a:p>
        </p:txBody>
      </p:sp>
      <p:sp>
        <p:nvSpPr>
          <p:cNvPr id="14" name="Content Placeholder 5">
            <a:extLst>
              <a:ext uri="{FF2B5EF4-FFF2-40B4-BE49-F238E27FC236}">
                <a16:creationId xmlns:a16="http://schemas.microsoft.com/office/drawing/2014/main" xmlns="" id="{BD94E2F1-C217-EE7B-AF98-FED8960B457F}"/>
              </a:ext>
            </a:extLst>
          </p:cNvPr>
          <p:cNvSpPr txBox="1">
            <a:spLocks/>
          </p:cNvSpPr>
          <p:nvPr/>
        </p:nvSpPr>
        <p:spPr>
          <a:xfrm>
            <a:off x="7872412" y="1125992"/>
            <a:ext cx="4129087" cy="6271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u="sng" dirty="0" smtClean="0">
                <a:effectLst>
                  <a:outerShdw blurRad="38100" dist="38100" dir="2700000" algn="tl">
                    <a:srgbClr val="000000">
                      <a:alpha val="43137"/>
                    </a:srgbClr>
                  </a:outerShdw>
                </a:effectLst>
              </a:rPr>
              <a:t>Soil-Tool Interaction</a:t>
            </a:r>
            <a:endParaRPr lang="en-US" sz="3600" b="1" u="sng" dirty="0">
              <a:effectLst>
                <a:outerShdw blurRad="38100" dist="38100" dir="2700000" algn="tl">
                  <a:srgbClr val="000000">
                    <a:alpha val="43137"/>
                  </a:srgbClr>
                </a:outerShdw>
              </a:effectLst>
            </a:endParaRPr>
          </a:p>
          <a:p>
            <a:pPr marL="0" indent="0" algn="ctr">
              <a:buFont typeface="Arial" panose="020B0604020202020204" pitchFamily="34" charset="0"/>
              <a:buNone/>
            </a:pPr>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Soil-metal coefficient of friction.</a:t>
            </a:r>
          </a:p>
          <a:p>
            <a:r>
              <a:rPr lang="en-US" sz="3600" b="1" dirty="0">
                <a:effectLst>
                  <a:outerShdw blurRad="38100" dist="38100" dir="2700000" algn="tl">
                    <a:srgbClr val="000000">
                      <a:alpha val="43137"/>
                    </a:srgbClr>
                  </a:outerShdw>
                </a:effectLst>
              </a:rPr>
              <a:t>Soil-metal friction angle.</a:t>
            </a: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xmlns="" id="{FBFF4312-D490-4E3F-F223-7BE3DE3FEEB6}"/>
              </a:ext>
            </a:extLst>
          </p:cNvPr>
          <p:cNvSpPr>
            <a:spLocks noGrp="1"/>
          </p:cNvSpPr>
          <p:nvPr>
            <p:ph type="title"/>
          </p:nvPr>
        </p:nvSpPr>
        <p:spPr>
          <a:xfrm>
            <a:off x="685801" y="149568"/>
            <a:ext cx="11110682" cy="926743"/>
          </a:xfrm>
        </p:spPr>
        <p:txBody>
          <a:bodyPr>
            <a:noAutofit/>
          </a:bodyPr>
          <a:lstStyle/>
          <a:p>
            <a:pPr algn="ctr"/>
            <a:r>
              <a:rPr lang="en-US" b="1" u="sng" dirty="0" smtClean="0">
                <a:latin typeface="Amasis MT Pro Black" panose="02040A04050005020304" pitchFamily="18" charset="0"/>
              </a:rPr>
              <a:t>Input Parameters for FEM</a:t>
            </a:r>
            <a:endParaRPr lang="en-US" b="1" u="sng" dirty="0">
              <a:latin typeface="Amasis MT Pro Black" panose="02040A04050005020304" pitchFamily="18" charset="0"/>
            </a:endParaRPr>
          </a:p>
        </p:txBody>
      </p:sp>
    </p:spTree>
    <p:extLst>
      <p:ext uri="{BB962C8B-B14F-4D97-AF65-F5344CB8AC3E}">
        <p14:creationId xmlns:p14="http://schemas.microsoft.com/office/powerpoint/2010/main" val="279528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279165-737A-315F-D054-81D5DAB6E725}"/>
              </a:ext>
            </a:extLst>
          </p:cNvPr>
          <p:cNvSpPr>
            <a:spLocks noGrp="1"/>
          </p:cNvSpPr>
          <p:nvPr>
            <p:ph type="title"/>
          </p:nvPr>
        </p:nvSpPr>
        <p:spPr>
          <a:xfrm>
            <a:off x="326571" y="401717"/>
            <a:ext cx="10902044" cy="891055"/>
          </a:xfrm>
        </p:spPr>
        <p:txBody>
          <a:bodyPr>
            <a:normAutofit fontScale="90000"/>
          </a:bodyPr>
          <a:lstStyle/>
          <a:p>
            <a:pPr algn="ctr"/>
            <a:r>
              <a:rPr lang="en-US" sz="4000" b="1" u="sng" dirty="0">
                <a:latin typeface="Amasis MT Pro Black" panose="02040A04050005020304" pitchFamily="18" charset="0"/>
              </a:rPr>
              <a:t>Finite </a:t>
            </a:r>
            <a:r>
              <a:rPr lang="en-US" sz="4000" b="1" u="sng" dirty="0" smtClean="0">
                <a:latin typeface="Amasis MT Pro Black" panose="02040A04050005020304" pitchFamily="18" charset="0"/>
              </a:rPr>
              <a:t>Element Model </a:t>
            </a:r>
            <a:r>
              <a:rPr lang="en-US" sz="4000" b="1" u="sng" dirty="0">
                <a:latin typeface="Amasis MT Pro Black" panose="02040A04050005020304" pitchFamily="18" charset="0"/>
              </a:rPr>
              <a:t>Using </a:t>
            </a:r>
            <a:r>
              <a:rPr lang="en-US" sz="4000" b="1" u="sng" dirty="0">
                <a:latin typeface="Amasis MT Pro Black" panose="02040A04050005020304" pitchFamily="18" charset="0"/>
              </a:rPr>
              <a:t>ABAQUS</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u="sng" dirty="0" smtClean="0">
                <a:latin typeface="Amasis MT Pro Black" panose="02040A04050005020304" pitchFamily="18" charset="0"/>
              </a:rPr>
              <a:t> </a:t>
            </a:r>
            <a:endParaRPr lang="en-US" sz="4000" b="1" u="sng"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8E44D842-6219-7875-E427-88DC9D4D3CFF}"/>
              </a:ext>
            </a:extLst>
          </p:cNvPr>
          <p:cNvSpPr>
            <a:spLocks noGrp="1"/>
          </p:cNvSpPr>
          <p:nvPr>
            <p:ph idx="1"/>
          </p:nvPr>
        </p:nvSpPr>
        <p:spPr>
          <a:xfrm>
            <a:off x="326571" y="1012370"/>
            <a:ext cx="10902044" cy="5551715"/>
          </a:xfrm>
        </p:spPr>
        <p:txBody>
          <a:bodyPr>
            <a:normAutofit/>
          </a:bodyPr>
          <a:lstStyle/>
          <a:p>
            <a:endParaRPr lang="en-US" sz="3200" b="1" dirty="0"/>
          </a:p>
          <a:p>
            <a:r>
              <a:rPr lang="en-US" sz="3200" b="1" dirty="0"/>
              <a:t>Part</a:t>
            </a:r>
          </a:p>
          <a:p>
            <a:r>
              <a:rPr lang="en-US" sz="3200" b="1" dirty="0"/>
              <a:t>Property</a:t>
            </a:r>
          </a:p>
          <a:p>
            <a:r>
              <a:rPr lang="en-US" sz="3200" b="1" dirty="0"/>
              <a:t>Assembly</a:t>
            </a:r>
          </a:p>
          <a:p>
            <a:r>
              <a:rPr lang="en-US" sz="3200" b="1" dirty="0"/>
              <a:t>Step</a:t>
            </a:r>
          </a:p>
          <a:p>
            <a:r>
              <a:rPr lang="en-US" sz="3200" b="1" dirty="0"/>
              <a:t>Interaction</a:t>
            </a:r>
          </a:p>
          <a:p>
            <a:r>
              <a:rPr lang="en-US" sz="3200" b="1" dirty="0"/>
              <a:t>Load</a:t>
            </a:r>
          </a:p>
          <a:p>
            <a:r>
              <a:rPr lang="en-US" sz="3200" b="1" dirty="0"/>
              <a:t>Mesh</a:t>
            </a:r>
          </a:p>
          <a:p>
            <a:r>
              <a:rPr lang="en-US" sz="3200" b="1" dirty="0"/>
              <a:t>Job</a:t>
            </a:r>
          </a:p>
        </p:txBody>
      </p:sp>
      <p:pic>
        <p:nvPicPr>
          <p:cNvPr id="5" name="Picture 4">
            <a:extLst>
              <a:ext uri="{FF2B5EF4-FFF2-40B4-BE49-F238E27FC236}">
                <a16:creationId xmlns:a16="http://schemas.microsoft.com/office/drawing/2014/main" xmlns="" id="{3A999E93-52EE-B1CB-48DA-889071C0331A}"/>
              </a:ext>
            </a:extLst>
          </p:cNvPr>
          <p:cNvPicPr>
            <a:picLocks noChangeAspect="1"/>
          </p:cNvPicPr>
          <p:nvPr/>
        </p:nvPicPr>
        <p:blipFill>
          <a:blip r:embed="rId2"/>
          <a:stretch>
            <a:fillRect/>
          </a:stretch>
        </p:blipFill>
        <p:spPr>
          <a:xfrm>
            <a:off x="4058087" y="1469572"/>
            <a:ext cx="7170528" cy="4408722"/>
          </a:xfrm>
          <a:prstGeom prst="rect">
            <a:avLst/>
          </a:prstGeom>
        </p:spPr>
      </p:pic>
    </p:spTree>
    <p:extLst>
      <p:ext uri="{BB962C8B-B14F-4D97-AF65-F5344CB8AC3E}">
        <p14:creationId xmlns:p14="http://schemas.microsoft.com/office/powerpoint/2010/main" val="167233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40069" y="1522358"/>
            <a:ext cx="8671033" cy="2466318"/>
          </a:xfrm>
        </p:spPr>
        <p:txBody>
          <a:bodyPr>
            <a:normAutofit/>
          </a:bodyPr>
          <a:lstStyle/>
          <a:p>
            <a:r>
              <a:rPr lang="en-US" sz="7200" b="1" dirty="0" smtClean="0">
                <a:latin typeface="Amasis MT Pro Black" panose="02040A04050005020304" pitchFamily="18" charset="0"/>
              </a:rPr>
              <a:t>Results of </a:t>
            </a:r>
            <a:r>
              <a:rPr lang="en-US" sz="7200" b="1" dirty="0">
                <a:latin typeface="Amasis MT Pro Black" panose="02040A04050005020304" pitchFamily="18" charset="0"/>
              </a:rPr>
              <a:t>Finite Element </a:t>
            </a:r>
            <a:r>
              <a:rPr lang="en-US" sz="7200" b="1" dirty="0" smtClean="0">
                <a:latin typeface="Amasis MT Pro Black" panose="02040A04050005020304" pitchFamily="18" charset="0"/>
              </a:rPr>
              <a:t>Analysis</a:t>
            </a:r>
            <a:endParaRPr lang="ar-EG" sz="7200" dirty="0"/>
          </a:p>
        </p:txBody>
      </p:sp>
    </p:spTree>
    <p:extLst>
      <p:ext uri="{BB962C8B-B14F-4D97-AF65-F5344CB8AC3E}">
        <p14:creationId xmlns:p14="http://schemas.microsoft.com/office/powerpoint/2010/main" val="3920815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FB40210-5B69-3ED9-D1EF-3083CC59C718}"/>
              </a:ext>
            </a:extLst>
          </p:cNvPr>
          <p:cNvPicPr>
            <a:picLocks noChangeAspect="1"/>
          </p:cNvPicPr>
          <p:nvPr/>
        </p:nvPicPr>
        <p:blipFill>
          <a:blip r:embed="rId2"/>
          <a:stretch>
            <a:fillRect/>
          </a:stretch>
        </p:blipFill>
        <p:spPr>
          <a:xfrm>
            <a:off x="0" y="546118"/>
            <a:ext cx="12192000" cy="5765763"/>
          </a:xfrm>
          <a:prstGeom prst="rect">
            <a:avLst/>
          </a:prstGeom>
        </p:spPr>
      </p:pic>
    </p:spTree>
    <p:extLst>
      <p:ext uri="{BB962C8B-B14F-4D97-AF65-F5344CB8AC3E}">
        <p14:creationId xmlns:p14="http://schemas.microsoft.com/office/powerpoint/2010/main" val="3605321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C576DE8-AC83-4C9F-9F17-9614A9BEE9FF}"/>
              </a:ext>
            </a:extLst>
          </p:cNvPr>
          <p:cNvPicPr>
            <a:picLocks noChangeAspect="1"/>
          </p:cNvPicPr>
          <p:nvPr/>
        </p:nvPicPr>
        <p:blipFill>
          <a:blip r:embed="rId2"/>
          <a:stretch>
            <a:fillRect/>
          </a:stretch>
        </p:blipFill>
        <p:spPr>
          <a:xfrm>
            <a:off x="0" y="555044"/>
            <a:ext cx="12192000" cy="5747912"/>
          </a:xfrm>
          <a:prstGeom prst="rect">
            <a:avLst/>
          </a:prstGeom>
        </p:spPr>
      </p:pic>
    </p:spTree>
    <p:extLst>
      <p:ext uri="{BB962C8B-B14F-4D97-AF65-F5344CB8AC3E}">
        <p14:creationId xmlns:p14="http://schemas.microsoft.com/office/powerpoint/2010/main" val="2576786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CD62303-4882-AA30-6613-E8377A0BB59E}"/>
              </a:ext>
            </a:extLst>
          </p:cNvPr>
          <p:cNvPicPr>
            <a:picLocks noChangeAspect="1"/>
          </p:cNvPicPr>
          <p:nvPr/>
        </p:nvPicPr>
        <p:blipFill>
          <a:blip r:embed="rId2"/>
          <a:stretch>
            <a:fillRect/>
          </a:stretch>
        </p:blipFill>
        <p:spPr>
          <a:xfrm>
            <a:off x="0" y="550581"/>
            <a:ext cx="12192000" cy="5756837"/>
          </a:xfrm>
          <a:prstGeom prst="rect">
            <a:avLst/>
          </a:prstGeom>
        </p:spPr>
      </p:pic>
    </p:spTree>
    <p:extLst>
      <p:ext uri="{BB962C8B-B14F-4D97-AF65-F5344CB8AC3E}">
        <p14:creationId xmlns:p14="http://schemas.microsoft.com/office/powerpoint/2010/main" val="2837030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631475-DA37-802B-9B0E-3C8AA5A7D1C1}"/>
              </a:ext>
            </a:extLst>
          </p:cNvPr>
          <p:cNvSpPr>
            <a:spLocks noGrp="1"/>
          </p:cNvSpPr>
          <p:nvPr>
            <p:ph sz="half" idx="1"/>
          </p:nvPr>
        </p:nvSpPr>
        <p:spPr>
          <a:xfrm>
            <a:off x="1171575" y="1528997"/>
            <a:ext cx="10444163" cy="4963878"/>
          </a:xfrm>
        </p:spPr>
        <p:txBody>
          <a:bodyPr>
            <a:noAutofit/>
          </a:bodyPr>
          <a:lstStyle/>
          <a:p>
            <a:pPr marL="0" indent="0" algn="just">
              <a:lnSpc>
                <a:spcPct val="150000"/>
              </a:lnSpc>
              <a:buNone/>
            </a:pPr>
            <a:r>
              <a:rPr lang="en-US" sz="4000" b="1" dirty="0">
                <a:effectLst>
                  <a:outerShdw blurRad="38100" dist="38100" dir="2700000" algn="tl">
                    <a:srgbClr val="000000">
                      <a:alpha val="43137"/>
                    </a:srgbClr>
                  </a:outerShdw>
                </a:effectLst>
              </a:rPr>
              <a:t>Tillage operation is the mechanical manipulation of the soil for preparing the seedbed. It must provide the suitable environment for the plant growth, with have the optimum soil structure with minimum large aggregates.</a:t>
            </a:r>
          </a:p>
        </p:txBody>
      </p:sp>
      <p:sp>
        <p:nvSpPr>
          <p:cNvPr id="6" name="Title 1">
            <a:extLst>
              <a:ext uri="{FF2B5EF4-FFF2-40B4-BE49-F238E27FC236}">
                <a16:creationId xmlns:a16="http://schemas.microsoft.com/office/drawing/2014/main" xmlns="" id="{1E2B8C08-65EA-6755-0E4E-11E534B827D5}"/>
              </a:ext>
            </a:extLst>
          </p:cNvPr>
          <p:cNvSpPr txBox="1">
            <a:spLocks/>
          </p:cNvSpPr>
          <p:nvPr/>
        </p:nvSpPr>
        <p:spPr>
          <a:xfrm>
            <a:off x="870680" y="4275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a:latin typeface="Amasis MT Pro Black" panose="02040A04050005020304" pitchFamily="18" charset="0"/>
              </a:rPr>
              <a:t>Tillage </a:t>
            </a:r>
            <a:r>
              <a:rPr lang="en-US" b="1" u="sng" dirty="0">
                <a:latin typeface="Amasis MT Pro Black" panose="02040A04050005020304" pitchFamily="18" charset="0"/>
              </a:rPr>
              <a:t>Operation</a:t>
            </a:r>
            <a:endParaRPr lang="en-US" b="1" u="sng" dirty="0">
              <a:latin typeface="Amasis MT Pro Black" panose="02040A04050005020304" pitchFamily="18" charset="0"/>
            </a:endParaRPr>
          </a:p>
        </p:txBody>
      </p:sp>
    </p:spTree>
    <p:extLst>
      <p:ext uri="{BB962C8B-B14F-4D97-AF65-F5344CB8AC3E}">
        <p14:creationId xmlns:p14="http://schemas.microsoft.com/office/powerpoint/2010/main" val="303812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71499" y="362607"/>
            <a:ext cx="10953093" cy="5912069"/>
          </a:xfrm>
          <a:prstGeom prst="rect">
            <a:avLst/>
          </a:prstGeom>
        </p:spPr>
      </p:pic>
    </p:spTree>
    <p:extLst>
      <p:ext uri="{BB962C8B-B14F-4D97-AF65-F5344CB8AC3E}">
        <p14:creationId xmlns:p14="http://schemas.microsoft.com/office/powerpoint/2010/main" val="701836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25669" y="362607"/>
            <a:ext cx="11130455" cy="5990895"/>
          </a:xfrm>
          <a:prstGeom prst="rect">
            <a:avLst/>
          </a:prstGeom>
        </p:spPr>
      </p:pic>
    </p:spTree>
    <p:extLst>
      <p:ext uri="{BB962C8B-B14F-4D97-AF65-F5344CB8AC3E}">
        <p14:creationId xmlns:p14="http://schemas.microsoft.com/office/powerpoint/2010/main" val="3265922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9B332D85-0303-E020-E659-8EA209F6D89C}"/>
              </a:ext>
            </a:extLst>
          </p:cNvPr>
          <p:cNvPicPr>
            <a:picLocks noGrp="1" noChangeAspect="1"/>
          </p:cNvPicPr>
          <p:nvPr>
            <p:ph idx="1"/>
          </p:nvPr>
        </p:nvPicPr>
        <p:blipFill>
          <a:blip r:embed="rId2"/>
          <a:stretch>
            <a:fillRect/>
          </a:stretch>
        </p:blipFill>
        <p:spPr>
          <a:xfrm>
            <a:off x="327691" y="265337"/>
            <a:ext cx="11402347" cy="5992588"/>
          </a:xfrm>
        </p:spPr>
      </p:pic>
    </p:spTree>
    <p:extLst>
      <p:ext uri="{BB962C8B-B14F-4D97-AF65-F5344CB8AC3E}">
        <p14:creationId xmlns:p14="http://schemas.microsoft.com/office/powerpoint/2010/main" val="960056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89C8159C-F639-AB19-35DF-2FFF6C455455}"/>
              </a:ext>
            </a:extLst>
          </p:cNvPr>
          <p:cNvGraphicFramePr>
            <a:graphicFrameLocks noChangeAspect="1"/>
          </p:cNvGraphicFramePr>
          <p:nvPr>
            <p:extLst>
              <p:ext uri="{D42A27DB-BD31-4B8C-83A1-F6EECF244321}">
                <p14:modId xmlns:p14="http://schemas.microsoft.com/office/powerpoint/2010/main" val="2495648211"/>
              </p:ext>
            </p:extLst>
          </p:nvPr>
        </p:nvGraphicFramePr>
        <p:xfrm>
          <a:off x="89940" y="59962"/>
          <a:ext cx="12015633" cy="6565690"/>
        </p:xfrm>
        <a:graphic>
          <a:graphicData uri="http://schemas.openxmlformats.org/presentationml/2006/ole">
            <mc:AlternateContent xmlns:mc="http://schemas.openxmlformats.org/markup-compatibility/2006">
              <mc:Choice xmlns:v="urn:schemas-microsoft-com:vml" Requires="v">
                <p:oleObj spid="_x0000_s3082" name="Bitmap Image" r:id="rId3" imgW="5124600" imgH="2171880" progId="PBrush">
                  <p:embed/>
                </p:oleObj>
              </mc:Choice>
              <mc:Fallback>
                <p:oleObj name="Bitmap Image" r:id="rId3" imgW="5124600" imgH="2171880" progId="PBrush">
                  <p:embed/>
                  <p:pic>
                    <p:nvPicPr>
                      <p:cNvPr id="0" name=""/>
                      <p:cNvPicPr/>
                      <p:nvPr/>
                    </p:nvPicPr>
                    <p:blipFill>
                      <a:blip r:embed="rId4"/>
                      <a:stretch>
                        <a:fillRect/>
                      </a:stretch>
                    </p:blipFill>
                    <p:spPr>
                      <a:xfrm>
                        <a:off x="89940" y="59962"/>
                        <a:ext cx="12015633" cy="6565690"/>
                      </a:xfrm>
                      <a:prstGeom prst="rect">
                        <a:avLst/>
                      </a:prstGeom>
                    </p:spPr>
                  </p:pic>
                </p:oleObj>
              </mc:Fallback>
            </mc:AlternateContent>
          </a:graphicData>
        </a:graphic>
      </p:graphicFrame>
    </p:spTree>
    <p:extLst>
      <p:ext uri="{BB962C8B-B14F-4D97-AF65-F5344CB8AC3E}">
        <p14:creationId xmlns:p14="http://schemas.microsoft.com/office/powerpoint/2010/main" val="1235600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21DBF7-49A4-57E5-2C28-ED6AA5970455}"/>
              </a:ext>
            </a:extLst>
          </p:cNvPr>
          <p:cNvSpPr>
            <a:spLocks noGrp="1"/>
          </p:cNvSpPr>
          <p:nvPr>
            <p:ph idx="1"/>
          </p:nvPr>
        </p:nvSpPr>
        <p:spPr>
          <a:xfrm>
            <a:off x="1114425" y="299804"/>
            <a:ext cx="10358438" cy="6086006"/>
          </a:xfrm>
        </p:spPr>
        <p:txBody>
          <a:bodyPr>
            <a:normAutofit/>
          </a:bodyPr>
          <a:lstStyle/>
          <a:p>
            <a:pPr marL="0" indent="0" algn="just">
              <a:lnSpc>
                <a:spcPct val="150000"/>
              </a:lnSpc>
              <a:buNone/>
            </a:pPr>
            <a:r>
              <a:rPr lang="en-US" sz="4000" b="1" dirty="0">
                <a:effectLst>
                  <a:outerShdw blurRad="38100" dist="38100" dir="2700000" algn="tl">
                    <a:srgbClr val="000000">
                      <a:alpha val="43137"/>
                    </a:srgbClr>
                  </a:outerShdw>
                </a:effectLst>
              </a:rPr>
              <a:t>Tillage operation is consuming more than 50% of the total required energy in the whole agricultural operation (Raper et al., 2000). </a:t>
            </a:r>
            <a:endParaRPr lang="en-US" sz="4000" b="1" dirty="0" smtClean="0">
              <a:effectLst>
                <a:outerShdw blurRad="38100" dist="38100" dir="2700000" algn="tl">
                  <a:srgbClr val="000000">
                    <a:alpha val="43137"/>
                  </a:srgbClr>
                </a:outerShdw>
              </a:effectLst>
            </a:endParaRPr>
          </a:p>
          <a:p>
            <a:pPr marL="0" indent="0" algn="just">
              <a:lnSpc>
                <a:spcPct val="150000"/>
              </a:lnSpc>
              <a:buNone/>
            </a:pPr>
            <a:r>
              <a:rPr lang="en-US" sz="4000" b="1" dirty="0" smtClean="0">
                <a:effectLst>
                  <a:outerShdw blurRad="38100" dist="38100" dir="2700000" algn="tl">
                    <a:srgbClr val="000000">
                      <a:alpha val="43137"/>
                    </a:srgbClr>
                  </a:outerShdw>
                </a:effectLst>
              </a:rPr>
              <a:t>The </a:t>
            </a:r>
            <a:r>
              <a:rPr lang="en-US" sz="4000" b="1" dirty="0">
                <a:effectLst>
                  <a:outerShdw blurRad="38100" dist="38100" dir="2700000" algn="tl">
                    <a:srgbClr val="000000">
                      <a:alpha val="43137"/>
                    </a:srgbClr>
                  </a:outerShdw>
                </a:effectLst>
              </a:rPr>
              <a:t>soil-tillage tool interaction modeling mainly aimed to simulate the forces and displacement of soil cut for decreasing the energy use</a:t>
            </a:r>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069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84E6E-9880-6B9F-9563-347F1E73F58F}"/>
              </a:ext>
            </a:extLst>
          </p:cNvPr>
          <p:cNvSpPr>
            <a:spLocks noGrp="1"/>
          </p:cNvSpPr>
          <p:nvPr>
            <p:ph type="title"/>
          </p:nvPr>
        </p:nvSpPr>
        <p:spPr>
          <a:xfrm>
            <a:off x="434715" y="335144"/>
            <a:ext cx="11167672" cy="1325563"/>
          </a:xfrm>
        </p:spPr>
        <p:txBody>
          <a:bodyPr>
            <a:normAutofit/>
          </a:bodyPr>
          <a:lstStyle/>
          <a:p>
            <a:pPr algn="ctr"/>
            <a:r>
              <a:rPr lang="en-US" sz="4000" b="1" u="sng" dirty="0">
                <a:latin typeface="Amasis MT Pro Black" panose="02040A04050005020304" pitchFamily="18" charset="0"/>
              </a:rPr>
              <a:t>Simulation Soil-Tillage </a:t>
            </a:r>
            <a:r>
              <a:rPr lang="en-US" sz="4000" b="1" u="sng" dirty="0" smtClean="0">
                <a:latin typeface="Amasis MT Pro Black" panose="02040A04050005020304" pitchFamily="18" charset="0"/>
              </a:rPr>
              <a:t>Tool Interaction</a:t>
            </a:r>
            <a:endParaRPr lang="en-US" sz="4000" b="1" u="sng"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5DF49178-FC2B-B5ED-F9A3-33EFD2158DD7}"/>
              </a:ext>
            </a:extLst>
          </p:cNvPr>
          <p:cNvSpPr>
            <a:spLocks noGrp="1"/>
          </p:cNvSpPr>
          <p:nvPr>
            <p:ph idx="1"/>
          </p:nvPr>
        </p:nvSpPr>
        <p:spPr>
          <a:xfrm>
            <a:off x="700089" y="1546408"/>
            <a:ext cx="10429874" cy="4862148"/>
          </a:xfrm>
        </p:spPr>
        <p:txBody>
          <a:bodyPr>
            <a:noAutofit/>
          </a:bodyPr>
          <a:lstStyle/>
          <a:p>
            <a:pPr marL="0" indent="0" algn="just">
              <a:lnSpc>
                <a:spcPct val="180000"/>
              </a:lnSpc>
              <a:buNone/>
            </a:pPr>
            <a:r>
              <a:rPr lang="en-US" sz="4000" b="1" dirty="0">
                <a:effectLst>
                  <a:outerShdw blurRad="38100" dist="38100" dir="2700000" algn="tl">
                    <a:srgbClr val="000000">
                      <a:alpha val="43137"/>
                    </a:srgbClr>
                  </a:outerShdw>
                </a:effectLst>
              </a:rPr>
              <a:t>Simulation </a:t>
            </a:r>
            <a:r>
              <a:rPr lang="en-US" sz="4000" b="1" dirty="0" smtClean="0">
                <a:effectLst>
                  <a:outerShdw blurRad="38100" dist="38100" dir="2700000" algn="tl">
                    <a:srgbClr val="000000">
                      <a:alpha val="43137"/>
                    </a:srgbClr>
                  </a:outerShdw>
                </a:effectLst>
              </a:rPr>
              <a:t>can </a:t>
            </a:r>
            <a:r>
              <a:rPr lang="en-US" sz="4000" b="1" dirty="0">
                <a:effectLst>
                  <a:outerShdw blurRad="38100" dist="38100" dir="2700000" algn="tl">
                    <a:srgbClr val="000000">
                      <a:alpha val="43137"/>
                    </a:srgbClr>
                  </a:outerShdw>
                </a:effectLst>
              </a:rPr>
              <a:t>accurately model the interaction between the soil and tool cutting edge. Energy efficient tools can be designed without performing expensive field tests</a:t>
            </a:r>
            <a:r>
              <a:rPr lang="en-US" sz="36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1804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58961-F353-11D4-5D65-0CA1F44A69C3}"/>
              </a:ext>
            </a:extLst>
          </p:cNvPr>
          <p:cNvSpPr>
            <a:spLocks noGrp="1"/>
          </p:cNvSpPr>
          <p:nvPr>
            <p:ph type="title"/>
          </p:nvPr>
        </p:nvSpPr>
        <p:spPr>
          <a:xfrm>
            <a:off x="254834" y="110295"/>
            <a:ext cx="11682331" cy="1973338"/>
          </a:xfrm>
        </p:spPr>
        <p:txBody>
          <a:bodyPr>
            <a:noAutofit/>
          </a:bodyPr>
          <a:lstStyle/>
          <a:p>
            <a:pPr algn="ctr"/>
            <a:r>
              <a:rPr lang="en-US" sz="4000" b="1" dirty="0" smtClean="0">
                <a:effectLst>
                  <a:outerShdw blurRad="38100" dist="38100" dir="2700000" algn="tl">
                    <a:srgbClr val="000000">
                      <a:alpha val="43137"/>
                    </a:srgbClr>
                  </a:outerShdw>
                </a:effectLst>
                <a:latin typeface="Amasis MT Pro Black" panose="02040A04050005020304" pitchFamily="18" charset="0"/>
              </a:rPr>
              <a:t>Methods for Studying the Interaction of </a:t>
            </a:r>
            <a:r>
              <a:rPr lang="en-US" sz="4000" b="1" u="sng" dirty="0" smtClean="0">
                <a:effectLst>
                  <a:outerShdw blurRad="38100" dist="38100" dir="2700000" algn="tl">
                    <a:srgbClr val="000000">
                      <a:alpha val="43137"/>
                    </a:srgbClr>
                  </a:outerShdw>
                </a:effectLst>
                <a:latin typeface="Amasis MT Pro Black" panose="02040A04050005020304" pitchFamily="18" charset="0"/>
              </a:rPr>
              <a:t>Soil and Tillage Tools </a:t>
            </a:r>
            <a:endParaRPr lang="en-US" sz="4000" b="1" u="sng" dirty="0">
              <a:effectLst>
                <a:outerShdw blurRad="38100" dist="38100" dir="2700000" algn="tl">
                  <a:srgbClr val="000000">
                    <a:alpha val="43137"/>
                  </a:srgbClr>
                </a:outerShdw>
              </a:effectLst>
              <a:latin typeface="Amasis MT Pro Black" panose="02040A04050005020304" pitchFamily="18" charset="0"/>
            </a:endParaRPr>
          </a:p>
        </p:txBody>
      </p:sp>
      <p:graphicFrame>
        <p:nvGraphicFramePr>
          <p:cNvPr id="4" name="Object 3">
            <a:extLst>
              <a:ext uri="{FF2B5EF4-FFF2-40B4-BE49-F238E27FC236}">
                <a16:creationId xmlns:a16="http://schemas.microsoft.com/office/drawing/2014/main" xmlns="" id="{6BD5C029-7544-3E75-4A70-CD98BFB9C4B9}"/>
              </a:ext>
            </a:extLst>
          </p:cNvPr>
          <p:cNvGraphicFramePr>
            <a:graphicFrameLocks noChangeAspect="1"/>
          </p:cNvGraphicFramePr>
          <p:nvPr>
            <p:extLst>
              <p:ext uri="{D42A27DB-BD31-4B8C-83A1-F6EECF244321}">
                <p14:modId xmlns:p14="http://schemas.microsoft.com/office/powerpoint/2010/main" val="765292258"/>
              </p:ext>
            </p:extLst>
          </p:nvPr>
        </p:nvGraphicFramePr>
        <p:xfrm>
          <a:off x="359764" y="1738857"/>
          <a:ext cx="11317574" cy="4955978"/>
        </p:xfrm>
        <a:graphic>
          <a:graphicData uri="http://schemas.openxmlformats.org/presentationml/2006/ole">
            <mc:AlternateContent xmlns:mc="http://schemas.openxmlformats.org/markup-compatibility/2006">
              <mc:Choice xmlns:v="urn:schemas-microsoft-com:vml" Requires="v">
                <p:oleObj spid="_x0000_s2059" name="Bitmap Image" r:id="rId3" imgW="7324560" imgH="3695760" progId="Paint.Picture">
                  <p:embed/>
                </p:oleObj>
              </mc:Choice>
              <mc:Fallback>
                <p:oleObj name="Bitmap Image" r:id="rId3" imgW="7324560" imgH="3695760" progId="Paint.Picture">
                  <p:embed/>
                  <p:pic>
                    <p:nvPicPr>
                      <p:cNvPr id="0" name=""/>
                      <p:cNvPicPr/>
                      <p:nvPr/>
                    </p:nvPicPr>
                    <p:blipFill>
                      <a:blip r:embed="rId4"/>
                      <a:stretch>
                        <a:fillRect/>
                      </a:stretch>
                    </p:blipFill>
                    <p:spPr>
                      <a:xfrm>
                        <a:off x="359764" y="1738857"/>
                        <a:ext cx="11317574" cy="4955978"/>
                      </a:xfrm>
                      <a:prstGeom prst="rect">
                        <a:avLst/>
                      </a:prstGeom>
                    </p:spPr>
                  </p:pic>
                </p:oleObj>
              </mc:Fallback>
            </mc:AlternateContent>
          </a:graphicData>
        </a:graphic>
      </p:graphicFrame>
    </p:spTree>
    <p:extLst>
      <p:ext uri="{BB962C8B-B14F-4D97-AF65-F5344CB8AC3E}">
        <p14:creationId xmlns:p14="http://schemas.microsoft.com/office/powerpoint/2010/main" val="1782147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BCD-9128-CFA8-213B-836E5BD9AC97}"/>
              </a:ext>
            </a:extLst>
          </p:cNvPr>
          <p:cNvSpPr>
            <a:spLocks noGrp="1"/>
          </p:cNvSpPr>
          <p:nvPr>
            <p:ph type="title"/>
          </p:nvPr>
        </p:nvSpPr>
        <p:spPr>
          <a:xfrm>
            <a:off x="44972" y="187377"/>
            <a:ext cx="12042098" cy="1325563"/>
          </a:xfrm>
        </p:spPr>
        <p:txBody>
          <a:bodyPr>
            <a:normAutofit/>
          </a:bodyPr>
          <a:lstStyle/>
          <a:p>
            <a:pPr algn="ctr"/>
            <a:r>
              <a:rPr lang="en-US" sz="4800" b="1" u="sng" dirty="0">
                <a:latin typeface="Amasis MT Pro Black" panose="02040A04050005020304" pitchFamily="18" charset="0"/>
              </a:rPr>
              <a:t>Finite Element Method (FEM)</a:t>
            </a:r>
          </a:p>
        </p:txBody>
      </p:sp>
      <p:sp>
        <p:nvSpPr>
          <p:cNvPr id="3" name="Content Placeholder 2">
            <a:extLst>
              <a:ext uri="{FF2B5EF4-FFF2-40B4-BE49-F238E27FC236}">
                <a16:creationId xmlns:a16="http://schemas.microsoft.com/office/drawing/2014/main" xmlns="" id="{788F2413-52C2-A198-8F70-18A6BD98A530}"/>
              </a:ext>
            </a:extLst>
          </p:cNvPr>
          <p:cNvSpPr>
            <a:spLocks noGrp="1"/>
          </p:cNvSpPr>
          <p:nvPr>
            <p:ph idx="1"/>
          </p:nvPr>
        </p:nvSpPr>
        <p:spPr>
          <a:xfrm>
            <a:off x="284813" y="1259174"/>
            <a:ext cx="11634865" cy="5368611"/>
          </a:xfrm>
        </p:spPr>
        <p:txBody>
          <a:bodyPr>
            <a:noAutofit/>
          </a:bodyPr>
          <a:lstStyle/>
          <a:p>
            <a:pPr marL="0" indent="0" algn="just">
              <a:lnSpc>
                <a:spcPct val="150000"/>
              </a:lnSpc>
              <a:buNone/>
            </a:pPr>
            <a:r>
              <a:rPr lang="en-US" sz="4000" b="1" dirty="0">
                <a:effectLst>
                  <a:outerShdw blurRad="38100" dist="38100" dir="2700000" algn="tl">
                    <a:srgbClr val="000000">
                      <a:alpha val="43137"/>
                    </a:srgbClr>
                  </a:outerShdw>
                </a:effectLst>
              </a:rPr>
              <a:t>Finite element method (FEM) is a numerical </a:t>
            </a:r>
            <a:r>
              <a:rPr lang="en-US" sz="4000" b="1" dirty="0" smtClean="0">
                <a:effectLst>
                  <a:outerShdw blurRad="38100" dist="38100" dir="2700000" algn="tl">
                    <a:srgbClr val="000000">
                      <a:alpha val="43137"/>
                    </a:srgbClr>
                  </a:outerShdw>
                </a:effectLst>
              </a:rPr>
              <a:t>method used to analyze complex engineering problems that difficult to solve by traditional methods. It depends on dividing the system into a number of finite elements that dealt and solved separately and then compiled the results to obtain the final solution.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217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BCD-9128-CFA8-213B-836E5BD9AC97}"/>
              </a:ext>
            </a:extLst>
          </p:cNvPr>
          <p:cNvSpPr>
            <a:spLocks noGrp="1"/>
          </p:cNvSpPr>
          <p:nvPr>
            <p:ph type="title"/>
          </p:nvPr>
        </p:nvSpPr>
        <p:spPr>
          <a:xfrm>
            <a:off x="44972" y="187377"/>
            <a:ext cx="12042098" cy="1325563"/>
          </a:xfrm>
        </p:spPr>
        <p:txBody>
          <a:bodyPr>
            <a:normAutofit/>
          </a:bodyPr>
          <a:lstStyle/>
          <a:p>
            <a:pPr algn="ctr"/>
            <a:r>
              <a:rPr lang="en-US" sz="4800" b="1" u="sng" dirty="0" smtClean="0">
                <a:latin typeface="Amasis MT Pro Black" panose="02040A04050005020304" pitchFamily="18" charset="0"/>
              </a:rPr>
              <a:t>Steps of Finite </a:t>
            </a:r>
            <a:r>
              <a:rPr lang="en-US" sz="4800" b="1" u="sng" dirty="0">
                <a:latin typeface="Amasis MT Pro Black" panose="02040A04050005020304" pitchFamily="18" charset="0"/>
              </a:rPr>
              <a:t>Element </a:t>
            </a:r>
            <a:r>
              <a:rPr lang="en-US" sz="4800" b="1" u="sng" dirty="0" smtClean="0">
                <a:latin typeface="Amasis MT Pro Black" panose="02040A04050005020304" pitchFamily="18" charset="0"/>
              </a:rPr>
              <a:t>Analysis</a:t>
            </a:r>
            <a:endParaRPr lang="en-US" sz="4800" b="1" u="sng"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788F2413-52C2-A198-8F70-18A6BD98A530}"/>
              </a:ext>
            </a:extLst>
          </p:cNvPr>
          <p:cNvSpPr>
            <a:spLocks noGrp="1"/>
          </p:cNvSpPr>
          <p:nvPr>
            <p:ph idx="1"/>
          </p:nvPr>
        </p:nvSpPr>
        <p:spPr>
          <a:xfrm>
            <a:off x="1114425" y="1259174"/>
            <a:ext cx="9915525" cy="5368611"/>
          </a:xfrm>
        </p:spPr>
        <p:txBody>
          <a:bodyPr>
            <a:normAutofit/>
          </a:bodyPr>
          <a:lstStyle/>
          <a:p>
            <a:pPr algn="just">
              <a:lnSpc>
                <a:spcPct val="150000"/>
              </a:lnSpc>
              <a:buFont typeface="Wingdings" panose="05000000000000000000" pitchFamily="2" charset="2"/>
              <a:buChar char="Ø"/>
            </a:pPr>
            <a:r>
              <a:rPr lang="en-US" sz="4000" b="1" dirty="0" smtClean="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Mesh Generation</a:t>
            </a:r>
            <a:endParaRPr lang="en-US" sz="4400" b="1" dirty="0" smtClean="0"/>
          </a:p>
          <a:p>
            <a:pPr algn="just">
              <a:lnSpc>
                <a:spcPct val="150000"/>
              </a:lnSpc>
              <a:buFont typeface="Wingdings" panose="05000000000000000000" pitchFamily="2" charset="2"/>
              <a:buChar char="Ø"/>
            </a:pPr>
            <a:r>
              <a:rPr lang="en-US" sz="4400" b="1" dirty="0" smtClean="0"/>
              <a:t>  </a:t>
            </a:r>
            <a:r>
              <a:rPr lang="en-US" sz="4400" b="1" dirty="0">
                <a:effectLst>
                  <a:outerShdw blurRad="38100" dist="38100" dir="2700000" algn="tl">
                    <a:srgbClr val="000000">
                      <a:alpha val="43137"/>
                    </a:srgbClr>
                  </a:outerShdw>
                </a:effectLst>
              </a:rPr>
              <a:t>Choose the </a:t>
            </a:r>
            <a:r>
              <a:rPr lang="en-US" sz="4400" b="1" dirty="0" smtClean="0">
                <a:effectLst>
                  <a:outerShdw blurRad="38100" dist="38100" dir="2700000" algn="tl">
                    <a:srgbClr val="000000">
                      <a:alpha val="43137"/>
                    </a:srgbClr>
                  </a:outerShdw>
                </a:effectLst>
              </a:rPr>
              <a:t>Model</a:t>
            </a:r>
          </a:p>
          <a:p>
            <a:pPr algn="just">
              <a:lnSpc>
                <a:spcPct val="150000"/>
              </a:lnSpc>
              <a:buFont typeface="Wingdings" panose="05000000000000000000" pitchFamily="2" charset="2"/>
              <a:buChar char="Ø"/>
            </a:pP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 Solve Equations of Model</a:t>
            </a:r>
          </a:p>
          <a:p>
            <a:pPr algn="just">
              <a:lnSpc>
                <a:spcPct val="150000"/>
              </a:lnSpc>
              <a:buFont typeface="Wingdings" panose="05000000000000000000" pitchFamily="2" charset="2"/>
              <a:buChar char="Ø"/>
            </a:pP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 Assemble the Results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9316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BCD-9128-CFA8-213B-836E5BD9AC97}"/>
              </a:ext>
            </a:extLst>
          </p:cNvPr>
          <p:cNvSpPr>
            <a:spLocks noGrp="1"/>
          </p:cNvSpPr>
          <p:nvPr>
            <p:ph type="title"/>
          </p:nvPr>
        </p:nvSpPr>
        <p:spPr>
          <a:xfrm>
            <a:off x="44972" y="187377"/>
            <a:ext cx="12042098" cy="1325563"/>
          </a:xfrm>
        </p:spPr>
        <p:txBody>
          <a:bodyPr>
            <a:normAutofit fontScale="90000"/>
          </a:bodyPr>
          <a:lstStyle/>
          <a:p>
            <a:pPr algn="ctr"/>
            <a:r>
              <a:rPr lang="en-US" sz="4800" b="1" u="sng" dirty="0" smtClean="0">
                <a:latin typeface="Amasis MT Pro Black" panose="02040A04050005020304" pitchFamily="18" charset="0"/>
              </a:rPr>
              <a:t>Advantages of Finite </a:t>
            </a:r>
            <a:r>
              <a:rPr lang="en-US" sz="4800" b="1" u="sng" dirty="0">
                <a:latin typeface="Amasis MT Pro Black" panose="02040A04050005020304" pitchFamily="18" charset="0"/>
              </a:rPr>
              <a:t>Element </a:t>
            </a:r>
            <a:r>
              <a:rPr lang="en-US" sz="4800" b="1" u="sng" dirty="0" smtClean="0">
                <a:latin typeface="Amasis MT Pro Black" panose="02040A04050005020304" pitchFamily="18" charset="0"/>
              </a:rPr>
              <a:t>Method</a:t>
            </a:r>
            <a:endParaRPr lang="en-US" sz="4800" b="1" u="sng"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788F2413-52C2-A198-8F70-18A6BD98A530}"/>
              </a:ext>
            </a:extLst>
          </p:cNvPr>
          <p:cNvSpPr>
            <a:spLocks noGrp="1"/>
          </p:cNvSpPr>
          <p:nvPr>
            <p:ph idx="1"/>
          </p:nvPr>
        </p:nvSpPr>
        <p:spPr>
          <a:xfrm>
            <a:off x="1100137" y="1230599"/>
            <a:ext cx="10344151" cy="5368611"/>
          </a:xfrm>
        </p:spPr>
        <p:txBody>
          <a:bodyPr>
            <a:normAutofit/>
          </a:bodyPr>
          <a:lstStyle/>
          <a:p>
            <a:pPr algn="just">
              <a:lnSpc>
                <a:spcPct val="150000"/>
              </a:lnSpc>
              <a:buFont typeface="Wingdings" panose="05000000000000000000" pitchFamily="2" charset="2"/>
              <a:buChar char="Ø"/>
            </a:pPr>
            <a:r>
              <a:rPr lang="en-US" sz="4000" b="1" dirty="0" smtClean="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Deal with Complicated Shapes </a:t>
            </a:r>
            <a:endParaRPr lang="en-US" sz="4400" b="1" dirty="0" smtClean="0"/>
          </a:p>
          <a:p>
            <a:pPr algn="just">
              <a:lnSpc>
                <a:spcPct val="150000"/>
              </a:lnSpc>
              <a:buFont typeface="Wingdings" panose="05000000000000000000" pitchFamily="2" charset="2"/>
              <a:buChar char="Ø"/>
            </a:pPr>
            <a:r>
              <a:rPr lang="en-US" sz="4400" b="1" dirty="0" smtClean="0"/>
              <a:t>  </a:t>
            </a:r>
            <a:r>
              <a:rPr lang="en-US" sz="4400" b="1" dirty="0" smtClean="0">
                <a:effectLst>
                  <a:outerShdw blurRad="38100" dist="38100" dir="2700000" algn="tl">
                    <a:srgbClr val="000000">
                      <a:alpha val="43137"/>
                    </a:srgbClr>
                  </a:outerShdw>
                </a:effectLst>
              </a:rPr>
              <a:t>Heterogeneous Material Analysis</a:t>
            </a:r>
          </a:p>
          <a:p>
            <a:pPr algn="just">
              <a:lnSpc>
                <a:spcPct val="150000"/>
              </a:lnSpc>
              <a:buFont typeface="Wingdings" panose="05000000000000000000" pitchFamily="2" charset="2"/>
              <a:buChar char="Ø"/>
            </a:pPr>
            <a:r>
              <a:rPr lang="en-US" sz="4400" b="1" dirty="0" smtClean="0">
                <a:effectLst>
                  <a:outerShdw blurRad="38100" dist="38100" dir="2700000" algn="tl">
                    <a:srgbClr val="000000">
                      <a:alpha val="43137"/>
                    </a:srgbClr>
                  </a:outerShdw>
                </a:effectLst>
              </a:rPr>
              <a:t>  Provide Accurate Insights for</a:t>
            </a:r>
          </a:p>
          <a:p>
            <a:pPr marL="0" indent="0" algn="just">
              <a:lnSpc>
                <a:spcPct val="150000"/>
              </a:lnSpc>
              <a:buNone/>
            </a:pPr>
            <a:r>
              <a:rPr lang="en-US" sz="4400" b="1" dirty="0" smtClean="0">
                <a:effectLst>
                  <a:outerShdw blurRad="38100" dist="38100" dir="2700000" algn="tl">
                    <a:srgbClr val="000000">
                      <a:alpha val="43137"/>
                    </a:srgbClr>
                  </a:outerShdw>
                </a:effectLst>
              </a:rPr>
              <a:t>    Behavior of Systems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0416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57BCD-9128-CFA8-213B-836E5BD9AC97}"/>
              </a:ext>
            </a:extLst>
          </p:cNvPr>
          <p:cNvSpPr>
            <a:spLocks noGrp="1"/>
          </p:cNvSpPr>
          <p:nvPr>
            <p:ph type="title"/>
          </p:nvPr>
        </p:nvSpPr>
        <p:spPr>
          <a:xfrm>
            <a:off x="44972" y="187377"/>
            <a:ext cx="12042098" cy="1325563"/>
          </a:xfrm>
        </p:spPr>
        <p:txBody>
          <a:bodyPr>
            <a:normAutofit/>
          </a:bodyPr>
          <a:lstStyle/>
          <a:p>
            <a:pPr algn="ctr"/>
            <a:r>
              <a:rPr lang="en-US" sz="4800" b="1" u="sng" dirty="0" smtClean="0">
                <a:latin typeface="Amasis MT Pro Black" panose="02040A04050005020304" pitchFamily="18" charset="0"/>
              </a:rPr>
              <a:t>Programs of Finite </a:t>
            </a:r>
            <a:r>
              <a:rPr lang="en-US" sz="4800" b="1" u="sng" dirty="0">
                <a:latin typeface="Amasis MT Pro Black" panose="02040A04050005020304" pitchFamily="18" charset="0"/>
              </a:rPr>
              <a:t>Element </a:t>
            </a:r>
            <a:r>
              <a:rPr lang="en-US" sz="4800" b="1" u="sng" dirty="0" smtClean="0">
                <a:latin typeface="Amasis MT Pro Black" panose="02040A04050005020304" pitchFamily="18" charset="0"/>
              </a:rPr>
              <a:t>Method</a:t>
            </a:r>
            <a:endParaRPr lang="en-US" sz="4800" b="1" u="sng" dirty="0">
              <a:latin typeface="Amasis MT Pro Black" panose="02040A04050005020304" pitchFamily="18" charset="0"/>
            </a:endParaRPr>
          </a:p>
        </p:txBody>
      </p:sp>
      <p:sp>
        <p:nvSpPr>
          <p:cNvPr id="3" name="Content Placeholder 2">
            <a:extLst>
              <a:ext uri="{FF2B5EF4-FFF2-40B4-BE49-F238E27FC236}">
                <a16:creationId xmlns:a16="http://schemas.microsoft.com/office/drawing/2014/main" xmlns="" id="{788F2413-52C2-A198-8F70-18A6BD98A530}"/>
              </a:ext>
            </a:extLst>
          </p:cNvPr>
          <p:cNvSpPr>
            <a:spLocks noGrp="1"/>
          </p:cNvSpPr>
          <p:nvPr>
            <p:ph idx="1"/>
          </p:nvPr>
        </p:nvSpPr>
        <p:spPr>
          <a:xfrm>
            <a:off x="1100137" y="1230599"/>
            <a:ext cx="10344151" cy="5368611"/>
          </a:xfrm>
        </p:spPr>
        <p:txBody>
          <a:bodyPr>
            <a:normAutofit/>
          </a:bodyPr>
          <a:lstStyle/>
          <a:p>
            <a:pPr algn="just">
              <a:lnSpc>
                <a:spcPct val="150000"/>
              </a:lnSpc>
              <a:buFont typeface="Wingdings" panose="05000000000000000000" pitchFamily="2" charset="2"/>
              <a:buChar char="Ø"/>
            </a:pPr>
            <a:r>
              <a:rPr lang="en-US" sz="4000" b="1" dirty="0" smtClean="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ANSYS</a:t>
            </a:r>
            <a:endParaRPr lang="en-US" sz="4400" b="1" dirty="0" smtClean="0"/>
          </a:p>
          <a:p>
            <a:pPr algn="just">
              <a:lnSpc>
                <a:spcPct val="150000"/>
              </a:lnSpc>
              <a:buFont typeface="Wingdings" panose="05000000000000000000" pitchFamily="2" charset="2"/>
              <a:buChar char="Ø"/>
            </a:pPr>
            <a:r>
              <a:rPr lang="en-US" sz="4400" b="1" dirty="0" smtClean="0"/>
              <a:t>  </a:t>
            </a:r>
            <a:r>
              <a:rPr lang="en-US" sz="4400" b="1" dirty="0" smtClean="0">
                <a:effectLst>
                  <a:outerShdw blurRad="38100" dist="38100" dir="2700000" algn="tl">
                    <a:srgbClr val="000000">
                      <a:alpha val="43137"/>
                    </a:srgbClr>
                  </a:outerShdw>
                </a:effectLst>
              </a:rPr>
              <a:t>ABAQUS</a:t>
            </a:r>
          </a:p>
          <a:p>
            <a:pPr algn="just">
              <a:lnSpc>
                <a:spcPct val="150000"/>
              </a:lnSpc>
              <a:buFont typeface="Wingdings" panose="05000000000000000000" pitchFamily="2" charset="2"/>
              <a:buChar char="Ø"/>
            </a:pPr>
            <a:r>
              <a:rPr lang="en-US" sz="4400" b="1" dirty="0" smtClean="0">
                <a:effectLst>
                  <a:outerShdw blurRad="38100" dist="38100" dir="2700000" algn="tl">
                    <a:srgbClr val="000000">
                      <a:alpha val="43137"/>
                    </a:srgbClr>
                  </a:outerShdw>
                </a:effectLst>
              </a:rPr>
              <a:t>  COMSOL</a:t>
            </a:r>
            <a:endParaRPr lang="en-US" sz="4400" b="1" dirty="0">
              <a:effectLst>
                <a:outerShdw blurRad="38100" dist="38100" dir="2700000" algn="tl">
                  <a:srgbClr val="000000">
                    <a:alpha val="43137"/>
                  </a:srgbClr>
                </a:outerShdw>
              </a:effectLst>
            </a:endParaRPr>
          </a:p>
          <a:p>
            <a:pPr algn="just">
              <a:lnSpc>
                <a:spcPct val="150000"/>
              </a:lnSpc>
              <a:buFont typeface="Wingdings" panose="05000000000000000000" pitchFamily="2" charset="2"/>
              <a:buChar char="Ø"/>
            </a:pP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 SOLID WORKS SIMULATION</a:t>
            </a:r>
          </a:p>
        </p:txBody>
      </p:sp>
    </p:spTree>
    <p:extLst>
      <p:ext uri="{BB962C8B-B14F-4D97-AF65-F5344CB8AC3E}">
        <p14:creationId xmlns:p14="http://schemas.microsoft.com/office/powerpoint/2010/main" val="33263339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399</Words>
  <Application>Microsoft Office PowerPoint</Application>
  <PresentationFormat>Custom</PresentationFormat>
  <Paragraphs>67</Paragraphs>
  <Slides>23</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27" baseType="lpstr">
      <vt:lpstr>Office Theme</vt:lpstr>
      <vt:lpstr>Module</vt:lpstr>
      <vt:lpstr>Paintbrush Picture</vt:lpstr>
      <vt:lpstr>Bitmap Image</vt:lpstr>
      <vt:lpstr>PowerPoint Presentation</vt:lpstr>
      <vt:lpstr>PowerPoint Presentation</vt:lpstr>
      <vt:lpstr>PowerPoint Presentation</vt:lpstr>
      <vt:lpstr>Simulation Soil-Tillage Tool Interaction</vt:lpstr>
      <vt:lpstr>Methods for Studying the Interaction of Soil and Tillage Tools </vt:lpstr>
      <vt:lpstr>Finite Element Method (FEM)</vt:lpstr>
      <vt:lpstr>Steps of Finite Element Analysis</vt:lpstr>
      <vt:lpstr>Advantages of Finite Element Method</vt:lpstr>
      <vt:lpstr>Programs of Finite Element Method</vt:lpstr>
      <vt:lpstr>Applications of FEM in Agr.Eng.</vt:lpstr>
      <vt:lpstr>FEM For Soil-Tillage Tool Interaction</vt:lpstr>
      <vt:lpstr>PowerPoint Presentation</vt:lpstr>
      <vt:lpstr>Tillage Tools</vt:lpstr>
      <vt:lpstr>Input Parameters for FEM</vt:lpstr>
      <vt:lpstr>Finite Element Model Using ABAQUS  </vt:lpstr>
      <vt:lpstr>Results of Finite Element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lamia.darwish@fagr.bu.edu.eg</dc:creator>
  <cp:lastModifiedBy>MAKKA</cp:lastModifiedBy>
  <cp:revision>62</cp:revision>
  <dcterms:created xsi:type="dcterms:W3CDTF">2022-11-22T17:48:18Z</dcterms:created>
  <dcterms:modified xsi:type="dcterms:W3CDTF">2025-04-13T09:50:08Z</dcterms:modified>
</cp:coreProperties>
</file>